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6" r:id="rId4"/>
    <p:sldId id="28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75" r:id="rId14"/>
    <p:sldId id="279" r:id="rId15"/>
    <p:sldId id="280" r:id="rId16"/>
    <p:sldId id="288" r:id="rId17"/>
    <p:sldId id="268" r:id="rId18"/>
    <p:sldId id="269" r:id="rId19"/>
    <p:sldId id="272" r:id="rId20"/>
    <p:sldId id="273" r:id="rId21"/>
    <p:sldId id="284" r:id="rId22"/>
    <p:sldId id="274" r:id="rId2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83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11/02/2025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11/02/2025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11/02/2025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11/02/2025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11/02/2025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11/02/2025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t>11/02/2025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ricardo@comp.uems.b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mp.uems.br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Programação de Computadores II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4844752"/>
            <a:ext cx="6400800" cy="1752600"/>
          </a:xfrm>
        </p:spPr>
        <p:txBody>
          <a:bodyPr/>
          <a:lstStyle/>
          <a:p>
            <a:r>
              <a:rPr lang="pt-BR" dirty="0"/>
              <a:t>Prof. Ricardo Luís Lachi</a:t>
            </a:r>
            <a:br>
              <a:rPr lang="pt-BR" dirty="0"/>
            </a:br>
            <a:r>
              <a:rPr lang="pt-BR" sz="2800" dirty="0">
                <a:solidFill>
                  <a:srgbClr val="FFFF00"/>
                </a:solidFill>
              </a:rPr>
              <a:t>ricardo@comp.uems.br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683568" y="18864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dirty="0"/>
              <a:t>Universidade Estadual de Mato Grosso do Sul</a:t>
            </a:r>
          </a:p>
        </p:txBody>
      </p:sp>
    </p:spTree>
    <p:extLst>
      <p:ext uri="{BB962C8B-B14F-4D97-AF65-F5344CB8AC3E}">
        <p14:creationId xmlns:p14="http://schemas.microsoft.com/office/powerpoint/2010/main" val="936231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Frequência: chegar atrasado (parte 2)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BR" dirty="0"/>
              <a:t>Pessoas que vem de fora:</a:t>
            </a:r>
          </a:p>
          <a:p>
            <a:pPr algn="just"/>
            <a:endParaRPr lang="pt-BR" dirty="0"/>
          </a:p>
          <a:p>
            <a:pPr lvl="1" algn="just"/>
            <a:r>
              <a:rPr lang="pt-BR" dirty="0"/>
              <a:t>Resposta óbvia do seu chefe:</a:t>
            </a:r>
          </a:p>
          <a:p>
            <a:pPr lvl="2" algn="just"/>
            <a:r>
              <a:rPr lang="pt-BR" dirty="0"/>
              <a:t>Eu contratei você com o horário já estipulado, você não sabia das suas obrigações?</a:t>
            </a:r>
          </a:p>
          <a:p>
            <a:pPr lvl="2" algn="just"/>
            <a:r>
              <a:rPr lang="pt-BR" dirty="0"/>
              <a:t>A mesma resposta vale para o seu ingresso na Universidade: horário </a:t>
            </a:r>
            <a:r>
              <a:rPr lang="pt-BR" b="1" dirty="0">
                <a:solidFill>
                  <a:srgbClr val="FFFF00"/>
                </a:solidFill>
              </a:rPr>
              <a:t>não é de faz de conta</a:t>
            </a:r>
            <a:r>
              <a:rPr lang="pt-BR" dirty="0"/>
              <a:t>;</a:t>
            </a:r>
          </a:p>
          <a:p>
            <a:pPr lvl="2" algn="just"/>
            <a:endParaRPr lang="pt-BR" dirty="0"/>
          </a:p>
          <a:p>
            <a:pPr lvl="1" algn="just"/>
            <a:r>
              <a:rPr lang="pt-BR" dirty="0"/>
              <a:t>Resposta da Universidade:</a:t>
            </a:r>
          </a:p>
          <a:p>
            <a:pPr lvl="2" algn="just"/>
            <a:r>
              <a:rPr lang="pt-BR" dirty="0"/>
              <a:t>Na Universidade, você tem direito a faltar 25% das aulas sem precisar justificar, é </a:t>
            </a:r>
            <a:r>
              <a:rPr lang="pt-BR" b="1" dirty="0">
                <a:solidFill>
                  <a:srgbClr val="FFFF00"/>
                </a:solidFill>
              </a:rPr>
              <a:t>seu direito</a:t>
            </a:r>
            <a:r>
              <a:rPr lang="pt-BR" dirty="0"/>
              <a:t>!</a:t>
            </a:r>
          </a:p>
          <a:p>
            <a:pPr lvl="2" algn="just"/>
            <a:r>
              <a:rPr lang="pt-BR" dirty="0"/>
              <a:t>Portanto, faltas que levar por eventuais atrasos não farão com que reprove, pois estarão dentro desses 25%;</a:t>
            </a:r>
          </a:p>
          <a:p>
            <a:pPr lvl="2" algn="just"/>
            <a:r>
              <a:rPr lang="pt-BR" dirty="0"/>
              <a:t>ATENÇÃO: aproveite ele bem, não falte por faltar, só quando precisar de fato, ou não tiver jeito!</a:t>
            </a:r>
          </a:p>
          <a:p>
            <a:pPr lvl="1"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01720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Frequência: chegar atrasado (parte 2)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/>
              <a:t>Pessoas que vem de fora:</a:t>
            </a:r>
          </a:p>
          <a:p>
            <a:pPr lvl="1" algn="just"/>
            <a:r>
              <a:rPr lang="pt-BR" dirty="0"/>
              <a:t>Resposta do seu professor:</a:t>
            </a:r>
          </a:p>
          <a:p>
            <a:pPr lvl="2" algn="just"/>
            <a:r>
              <a:rPr lang="pt-BR" dirty="0"/>
              <a:t>Anotarei o nome dos que são de cidades de fora de Dourados, juntamente com a tolerância máxima que darei para a chegada de cada um;</a:t>
            </a:r>
          </a:p>
          <a:p>
            <a:pPr lvl="2" algn="just"/>
            <a:endParaRPr lang="pt-BR" dirty="0"/>
          </a:p>
          <a:p>
            <a:pPr lvl="2" algn="just"/>
            <a:r>
              <a:rPr lang="pt-BR" dirty="0"/>
              <a:t>Farei a chamada normalmente às 19:00 e esses que são de fora, devem entrar em sala, </a:t>
            </a:r>
            <a:r>
              <a:rPr lang="pt-BR" b="1" dirty="0">
                <a:solidFill>
                  <a:srgbClr val="FFFF00"/>
                </a:solidFill>
              </a:rPr>
              <a:t>discretamente</a:t>
            </a:r>
            <a:r>
              <a:rPr lang="pt-BR" dirty="0"/>
              <a:t>, sem causar alarde e/ou atrapalhar o andamento da aula;</a:t>
            </a:r>
          </a:p>
          <a:p>
            <a:pPr lvl="2" algn="just"/>
            <a:endParaRPr lang="pt-BR" dirty="0"/>
          </a:p>
          <a:p>
            <a:pPr lvl="2" algn="just"/>
            <a:r>
              <a:rPr lang="pt-BR" dirty="0"/>
              <a:t>No intervalo, é </a:t>
            </a:r>
            <a:r>
              <a:rPr lang="pt-BR" dirty="0">
                <a:solidFill>
                  <a:srgbClr val="FFFF00"/>
                </a:solidFill>
              </a:rPr>
              <a:t>responsabilidade de cada um dos que vem de fora </a:t>
            </a:r>
            <a:r>
              <a:rPr lang="pt-BR" dirty="0"/>
              <a:t>e que chegaram atrasado (dentro da tolerância permitida) me procurar para eu marcar a frequência, correspondente.</a:t>
            </a:r>
          </a:p>
          <a:p>
            <a:pPr marL="914400" lvl="2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065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Frequência: chegar atrasado (parte 2)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/>
              <a:t>Pessoas que vem de fora:</a:t>
            </a:r>
          </a:p>
          <a:p>
            <a:pPr lvl="1" algn="just"/>
            <a:r>
              <a:rPr lang="pt-BR" dirty="0"/>
              <a:t>Resposta do seu professor:</a:t>
            </a:r>
          </a:p>
          <a:p>
            <a:pPr lvl="1" algn="just"/>
            <a:endParaRPr lang="pt-BR" dirty="0"/>
          </a:p>
          <a:p>
            <a:pPr lvl="2" algn="just"/>
            <a:r>
              <a:rPr lang="pt-BR" dirty="0"/>
              <a:t>Frisando bem: responsabilidade dos que são de fora de me procurar NO INTERVALO. Se </a:t>
            </a:r>
            <a:r>
              <a:rPr lang="pt-BR" b="1" dirty="0">
                <a:solidFill>
                  <a:srgbClr val="FFFF00"/>
                </a:solidFill>
              </a:rPr>
              <a:t>não</a:t>
            </a:r>
            <a:r>
              <a:rPr lang="pt-BR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t-BR" dirty="0"/>
              <a:t>me procurarem, </a:t>
            </a:r>
            <a:r>
              <a:rPr lang="pt-BR" b="1" dirty="0">
                <a:solidFill>
                  <a:srgbClr val="FFFF00"/>
                </a:solidFill>
              </a:rPr>
              <a:t>não</a:t>
            </a:r>
            <a:r>
              <a:rPr lang="pt-BR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t-BR" dirty="0"/>
              <a:t>terão presença;</a:t>
            </a:r>
          </a:p>
          <a:p>
            <a:pPr lvl="2" algn="just"/>
            <a:endParaRPr lang="pt-BR" dirty="0"/>
          </a:p>
          <a:p>
            <a:pPr lvl="2" algn="just"/>
            <a:r>
              <a:rPr lang="pt-BR" b="1" dirty="0">
                <a:solidFill>
                  <a:srgbClr val="FFFF00"/>
                </a:solidFill>
              </a:rPr>
              <a:t>Não abusem</a:t>
            </a:r>
            <a:r>
              <a:rPr lang="pt-BR" dirty="0"/>
              <a:t>: se eu perceber que há qualquer má-fé da parte de vocês (chega um tempão depois e vem pedir frequência; fazer ironias, gracinhas, etc.), aplicarei o regulamento como está determinado, sem tentar mais resolver o problema de vocês.</a:t>
            </a:r>
          </a:p>
          <a:p>
            <a:pPr marL="914400" lvl="2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83916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Comportamento na aula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/>
              <a:t>Não é permitido:</a:t>
            </a:r>
          </a:p>
          <a:p>
            <a:pPr lvl="1" algn="just"/>
            <a:r>
              <a:rPr lang="pt-BR" dirty="0"/>
              <a:t>Comer no laboratório ou sala de aula;</a:t>
            </a:r>
          </a:p>
          <a:p>
            <a:pPr lvl="1" algn="just"/>
            <a:r>
              <a:rPr lang="pt-BR" dirty="0"/>
              <a:t>Atender ou usar o celular em sala de aula;</a:t>
            </a:r>
          </a:p>
          <a:p>
            <a:pPr lvl="1" algn="just"/>
            <a:r>
              <a:rPr lang="pt-BR" dirty="0"/>
              <a:t>Usar fones de ouvido;</a:t>
            </a:r>
          </a:p>
          <a:p>
            <a:pPr lvl="1" algn="just"/>
            <a:r>
              <a:rPr lang="pt-BR" dirty="0">
                <a:solidFill>
                  <a:srgbClr val="FFFF00"/>
                </a:solidFill>
              </a:rPr>
              <a:t>Fazer gozação com qualquer um de seus colegas, em qualquer situação (por exemplo, quando ele fizer alguma pergunta);</a:t>
            </a:r>
          </a:p>
          <a:p>
            <a:pPr lvl="1" algn="just"/>
            <a:r>
              <a:rPr lang="pt-BR" dirty="0"/>
              <a:t>Se dirigir ao seu colega por um apelido. Todos tem nome e, portanto, é assim que devem ser chamados.</a:t>
            </a:r>
          </a:p>
          <a:p>
            <a:pPr marL="914400" lvl="2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26278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Nota da disciplina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457200" algn="just"/>
            <a:r>
              <a:rPr lang="en-US" sz="3600" dirty="0" err="1"/>
              <a:t>Cada</a:t>
            </a:r>
            <a:r>
              <a:rPr lang="en-US" sz="3600" dirty="0"/>
              <a:t> </a:t>
            </a:r>
            <a:r>
              <a:rPr lang="en-US" sz="3600" dirty="0" err="1"/>
              <a:t>aluno</a:t>
            </a:r>
            <a:r>
              <a:rPr lang="en-US" sz="3600" dirty="0"/>
              <a:t> </a:t>
            </a:r>
            <a:r>
              <a:rPr lang="en-US" sz="3600" dirty="0" err="1"/>
              <a:t>obterá</a:t>
            </a:r>
            <a:r>
              <a:rPr lang="en-US" sz="3600" dirty="0"/>
              <a:t> </a:t>
            </a:r>
            <a:r>
              <a:rPr lang="en-US" sz="3600" dirty="0" err="1"/>
              <a:t>duas</a:t>
            </a:r>
            <a:r>
              <a:rPr lang="en-US" sz="3600" dirty="0"/>
              <a:t> </a:t>
            </a:r>
            <a:r>
              <a:rPr lang="en-US" sz="3600" dirty="0" err="1"/>
              <a:t>notas</a:t>
            </a:r>
            <a:r>
              <a:rPr lang="en-US" sz="3600" dirty="0"/>
              <a:t> </a:t>
            </a:r>
            <a:r>
              <a:rPr lang="en-US" sz="3600" dirty="0" err="1"/>
              <a:t>ao</a:t>
            </a:r>
            <a:r>
              <a:rPr lang="en-US" sz="3600" dirty="0"/>
              <a:t> final da </a:t>
            </a:r>
            <a:r>
              <a:rPr lang="en-US" sz="3600" dirty="0" err="1"/>
              <a:t>disciplina</a:t>
            </a:r>
            <a:r>
              <a:rPr lang="en-US" sz="3600" dirty="0"/>
              <a:t>:</a:t>
            </a:r>
          </a:p>
          <a:p>
            <a:pPr marL="971550" lvl="1" indent="-457200" algn="just"/>
            <a:r>
              <a:rPr lang="en-US" dirty="0"/>
              <a:t>N1 =  nota do </a:t>
            </a:r>
            <a:r>
              <a:rPr lang="en-US" dirty="0" err="1"/>
              <a:t>primeiro</a:t>
            </a:r>
            <a:r>
              <a:rPr lang="en-US" dirty="0"/>
              <a:t> </a:t>
            </a:r>
            <a:r>
              <a:rPr lang="en-US" dirty="0" err="1"/>
              <a:t>semestre</a:t>
            </a:r>
            <a:r>
              <a:rPr lang="en-US" dirty="0"/>
              <a:t>;</a:t>
            </a:r>
          </a:p>
          <a:p>
            <a:pPr marL="971550" lvl="1" indent="-457200" algn="just"/>
            <a:r>
              <a:rPr lang="en-US" dirty="0"/>
              <a:t>N2 = nota do </a:t>
            </a:r>
            <a:r>
              <a:rPr lang="en-US" dirty="0" err="1"/>
              <a:t>segundo</a:t>
            </a:r>
            <a:r>
              <a:rPr lang="en-US" dirty="0"/>
              <a:t> </a:t>
            </a:r>
            <a:r>
              <a:rPr lang="en-US" dirty="0" err="1"/>
              <a:t>semestre</a:t>
            </a:r>
            <a:r>
              <a:rPr lang="en-US" dirty="0"/>
              <a:t>.</a:t>
            </a:r>
          </a:p>
          <a:p>
            <a:pPr marL="571500" indent="-457200" algn="just"/>
            <a:endParaRPr lang="en-US" dirty="0"/>
          </a:p>
          <a:p>
            <a:pPr marL="571500" indent="-457200" algn="just"/>
            <a:r>
              <a:rPr lang="en-US" dirty="0"/>
              <a:t>A </a:t>
            </a:r>
            <a:r>
              <a:rPr lang="en-US" dirty="0" err="1"/>
              <a:t>média</a:t>
            </a:r>
            <a:r>
              <a:rPr lang="en-US" dirty="0"/>
              <a:t> final (MF) </a:t>
            </a:r>
            <a:r>
              <a:rPr lang="en-US" dirty="0" err="1"/>
              <a:t>será</a:t>
            </a:r>
            <a:r>
              <a:rPr lang="en-US" dirty="0"/>
              <a:t>:</a:t>
            </a:r>
          </a:p>
          <a:p>
            <a:pPr marL="971550" lvl="1" indent="-457200" algn="just"/>
            <a:r>
              <a:rPr lang="en-US" dirty="0"/>
              <a:t>MF = (N1 + N2)/2</a:t>
            </a:r>
          </a:p>
          <a:p>
            <a:pPr marL="971550" lvl="1" indent="-457200" algn="just"/>
            <a:endParaRPr lang="pt-BR" dirty="0"/>
          </a:p>
          <a:p>
            <a:pPr marL="971550" lvl="1" indent="-457200"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156587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Nota N1 da disciplina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71500" indent="-457200" algn="just"/>
            <a:r>
              <a:rPr lang="en-US" sz="3600" dirty="0"/>
              <a:t>N1 é soma de </a:t>
            </a:r>
            <a:r>
              <a:rPr lang="en-US" sz="3600" dirty="0" err="1"/>
              <a:t>todas</a:t>
            </a:r>
            <a:r>
              <a:rPr lang="en-US" sz="3600" dirty="0"/>
              <a:t> </a:t>
            </a:r>
            <a:r>
              <a:rPr lang="en-US" sz="3600" dirty="0" err="1"/>
              <a:t>atividades</a:t>
            </a:r>
            <a:r>
              <a:rPr lang="en-US" sz="3600" dirty="0"/>
              <a:t> </a:t>
            </a:r>
            <a:r>
              <a:rPr lang="en-US" sz="3600" dirty="0" err="1"/>
              <a:t>solicitadas</a:t>
            </a:r>
            <a:r>
              <a:rPr lang="en-US" sz="3600" dirty="0"/>
              <a:t> para </a:t>
            </a:r>
            <a:r>
              <a:rPr lang="en-US" sz="3600" dirty="0" err="1"/>
              <a:t>serem</a:t>
            </a:r>
            <a:r>
              <a:rPr lang="en-US" sz="3600" dirty="0"/>
              <a:t> </a:t>
            </a:r>
            <a:r>
              <a:rPr lang="en-US" sz="3600" dirty="0" err="1"/>
              <a:t>realizadas</a:t>
            </a:r>
            <a:r>
              <a:rPr lang="en-US" sz="3600" dirty="0"/>
              <a:t> </a:t>
            </a:r>
            <a:r>
              <a:rPr lang="en-US" sz="3600" dirty="0" err="1"/>
              <a:t>ao</a:t>
            </a:r>
            <a:r>
              <a:rPr lang="en-US" sz="3600" dirty="0"/>
              <a:t> </a:t>
            </a:r>
            <a:r>
              <a:rPr lang="en-US" sz="3600" dirty="0" err="1"/>
              <a:t>longo</a:t>
            </a:r>
            <a:r>
              <a:rPr lang="en-US" sz="3600" dirty="0"/>
              <a:t>  do </a:t>
            </a:r>
            <a:r>
              <a:rPr lang="en-US" sz="3600" dirty="0" err="1"/>
              <a:t>primeiro</a:t>
            </a:r>
            <a:r>
              <a:rPr lang="en-US" sz="3600" dirty="0"/>
              <a:t> </a:t>
            </a:r>
            <a:r>
              <a:rPr lang="en-US" sz="3600" dirty="0" err="1"/>
              <a:t>semestre</a:t>
            </a:r>
            <a:r>
              <a:rPr lang="en-US" sz="3600" dirty="0"/>
              <a:t>;</a:t>
            </a:r>
          </a:p>
          <a:p>
            <a:pPr marL="571500" indent="-457200" algn="just"/>
            <a:endParaRPr lang="en-US" sz="3600" dirty="0"/>
          </a:p>
          <a:p>
            <a:pPr marL="571500" indent="-457200" algn="just"/>
            <a:r>
              <a:rPr lang="en-US" sz="3600" dirty="0"/>
              <a:t>As </a:t>
            </a:r>
            <a:r>
              <a:rPr lang="en-US" sz="3600" dirty="0" err="1"/>
              <a:t>atividades</a:t>
            </a:r>
            <a:r>
              <a:rPr lang="en-US" sz="3600" dirty="0"/>
              <a:t> </a:t>
            </a:r>
            <a:r>
              <a:rPr lang="en-US" sz="3600" dirty="0" err="1"/>
              <a:t>poderão</a:t>
            </a:r>
            <a:r>
              <a:rPr lang="en-US" sz="3600" dirty="0"/>
              <a:t> </a:t>
            </a:r>
            <a:r>
              <a:rPr lang="en-US" sz="3600" dirty="0" err="1"/>
              <a:t>ser</a:t>
            </a:r>
            <a:r>
              <a:rPr lang="en-US" sz="3600" dirty="0"/>
              <a:t> </a:t>
            </a:r>
            <a:r>
              <a:rPr lang="en-US" sz="3600" dirty="0" err="1"/>
              <a:t>compostas</a:t>
            </a:r>
            <a:r>
              <a:rPr lang="en-US" sz="3600" dirty="0"/>
              <a:t> de:</a:t>
            </a:r>
          </a:p>
          <a:p>
            <a:pPr marL="971550" lvl="1" indent="-457200" algn="just"/>
            <a:r>
              <a:rPr lang="en-US" dirty="0" err="1"/>
              <a:t>Construção</a:t>
            </a:r>
            <a:r>
              <a:rPr lang="en-US" dirty="0"/>
              <a:t> de </a:t>
            </a:r>
            <a:r>
              <a:rPr lang="en-US" dirty="0" err="1"/>
              <a:t>programas</a:t>
            </a:r>
            <a:r>
              <a:rPr lang="en-US" dirty="0"/>
              <a:t>;</a:t>
            </a:r>
          </a:p>
          <a:p>
            <a:pPr marL="971550" lvl="1" indent="-457200" algn="just"/>
            <a:r>
              <a:rPr lang="en-US" dirty="0" err="1"/>
              <a:t>Resolução</a:t>
            </a:r>
            <a:r>
              <a:rPr lang="en-US" dirty="0"/>
              <a:t> de </a:t>
            </a:r>
            <a:r>
              <a:rPr lang="en-US" dirty="0" err="1"/>
              <a:t>exercícios</a:t>
            </a:r>
            <a:r>
              <a:rPr lang="en-US" dirty="0"/>
              <a:t>;</a:t>
            </a:r>
          </a:p>
          <a:p>
            <a:pPr marL="971550" lvl="1" indent="-457200" algn="just"/>
            <a:r>
              <a:rPr lang="en-US" dirty="0" err="1"/>
              <a:t>Chamadas</a:t>
            </a:r>
            <a:r>
              <a:rPr lang="en-US" dirty="0"/>
              <a:t> </a:t>
            </a:r>
            <a:r>
              <a:rPr lang="en-US" dirty="0" err="1"/>
              <a:t>orais</a:t>
            </a:r>
            <a:r>
              <a:rPr lang="en-US" dirty="0"/>
              <a:t>;</a:t>
            </a:r>
          </a:p>
          <a:p>
            <a:pPr marL="971550" lvl="1" indent="-457200" algn="just"/>
            <a:r>
              <a:rPr lang="en-US" dirty="0" err="1"/>
              <a:t>Listas</a:t>
            </a:r>
            <a:r>
              <a:rPr lang="en-US" dirty="0"/>
              <a:t> de </a:t>
            </a:r>
            <a:r>
              <a:rPr lang="en-US" dirty="0" err="1"/>
              <a:t>exercícios</a:t>
            </a:r>
            <a:r>
              <a:rPr lang="en-US" dirty="0"/>
              <a:t>;</a:t>
            </a:r>
          </a:p>
          <a:p>
            <a:pPr marL="971550" lvl="1" indent="-457200" algn="just"/>
            <a:r>
              <a:rPr lang="en-US" dirty="0" err="1"/>
              <a:t>Provas</a:t>
            </a:r>
            <a:r>
              <a:rPr lang="en-US" dirty="0"/>
              <a:t>;</a:t>
            </a:r>
          </a:p>
          <a:p>
            <a:pPr marL="971550" lvl="1" indent="-457200" algn="just"/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qualquer</a:t>
            </a:r>
            <a:r>
              <a:rPr lang="en-US" dirty="0"/>
              <a:t> </a:t>
            </a:r>
            <a:r>
              <a:rPr lang="en-US" dirty="0" err="1"/>
              <a:t>outra</a:t>
            </a:r>
            <a:r>
              <a:rPr lang="en-US" dirty="0"/>
              <a:t> </a:t>
            </a:r>
            <a:r>
              <a:rPr lang="en-US" dirty="0" err="1"/>
              <a:t>atividade</a:t>
            </a:r>
            <a:r>
              <a:rPr lang="en-US" dirty="0"/>
              <a:t> </a:t>
            </a:r>
            <a:r>
              <a:rPr lang="en-US" dirty="0" err="1"/>
              <a:t>valendo</a:t>
            </a:r>
            <a:r>
              <a:rPr lang="en-US" dirty="0"/>
              <a:t> nota </a:t>
            </a:r>
            <a:r>
              <a:rPr lang="en-US" dirty="0" err="1"/>
              <a:t>definida</a:t>
            </a:r>
            <a:r>
              <a:rPr lang="en-US" dirty="0"/>
              <a:t> </a:t>
            </a:r>
            <a:r>
              <a:rPr lang="en-US" dirty="0" err="1"/>
              <a:t>pelo</a:t>
            </a:r>
            <a:r>
              <a:rPr lang="en-US" dirty="0"/>
              <a:t> professor.</a:t>
            </a:r>
          </a:p>
          <a:p>
            <a:pPr marL="514350" lvl="1" indent="0" algn="just">
              <a:buNone/>
            </a:pPr>
            <a:endParaRPr lang="en-US" dirty="0"/>
          </a:p>
          <a:p>
            <a:pPr marL="571500" indent="-457200" algn="just"/>
            <a:r>
              <a:rPr lang="en-US" dirty="0" err="1"/>
              <a:t>Cada</a:t>
            </a:r>
            <a:r>
              <a:rPr lang="en-US" dirty="0"/>
              <a:t> </a:t>
            </a:r>
            <a:r>
              <a:rPr lang="en-US" dirty="0" err="1"/>
              <a:t>atividade</a:t>
            </a:r>
            <a:r>
              <a:rPr lang="en-US" dirty="0"/>
              <a:t> </a:t>
            </a:r>
            <a:r>
              <a:rPr lang="en-US" dirty="0" err="1"/>
              <a:t>poderá</a:t>
            </a:r>
            <a:r>
              <a:rPr lang="en-US" dirty="0"/>
              <a:t> </a:t>
            </a:r>
            <a:r>
              <a:rPr lang="en-US" dirty="0" err="1"/>
              <a:t>ser</a:t>
            </a:r>
            <a:r>
              <a:rPr lang="en-US" dirty="0"/>
              <a:t> individual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grupo</a:t>
            </a:r>
            <a:r>
              <a:rPr lang="en-US" dirty="0"/>
              <a:t> (</a:t>
            </a:r>
            <a:r>
              <a:rPr lang="en-US" dirty="0" err="1"/>
              <a:t>quando</a:t>
            </a:r>
            <a:r>
              <a:rPr lang="en-US" dirty="0"/>
              <a:t> for </a:t>
            </a:r>
            <a:r>
              <a:rPr lang="en-US" dirty="0" err="1"/>
              <a:t>definido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poderá</a:t>
            </a:r>
            <a:r>
              <a:rPr lang="en-US" dirty="0"/>
              <a:t> </a:t>
            </a:r>
            <a:r>
              <a:rPr lang="en-US" dirty="0" err="1"/>
              <a:t>ser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grupo</a:t>
            </a:r>
            <a:r>
              <a:rPr lang="en-US" dirty="0"/>
              <a:t>)</a:t>
            </a:r>
          </a:p>
          <a:p>
            <a:pPr marL="114300" indent="0" algn="just">
              <a:buNone/>
            </a:pP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5001991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Nota N2 da disciplina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71500" indent="-457200" algn="just"/>
            <a:r>
              <a:rPr lang="en-US" sz="3600" dirty="0"/>
              <a:t>N2 é soma de </a:t>
            </a:r>
            <a:r>
              <a:rPr lang="en-US" sz="3600" dirty="0" err="1"/>
              <a:t>todas</a:t>
            </a:r>
            <a:r>
              <a:rPr lang="en-US" sz="3600" dirty="0"/>
              <a:t> </a:t>
            </a:r>
            <a:r>
              <a:rPr lang="en-US" sz="3600" dirty="0" err="1"/>
              <a:t>atividades</a:t>
            </a:r>
            <a:r>
              <a:rPr lang="en-US" sz="3600" dirty="0"/>
              <a:t> </a:t>
            </a:r>
            <a:r>
              <a:rPr lang="en-US" sz="3600" dirty="0" err="1"/>
              <a:t>solicitadas</a:t>
            </a:r>
            <a:r>
              <a:rPr lang="en-US" sz="3600" dirty="0"/>
              <a:t> para </a:t>
            </a:r>
            <a:r>
              <a:rPr lang="en-US" sz="3600" dirty="0" err="1"/>
              <a:t>serem</a:t>
            </a:r>
            <a:r>
              <a:rPr lang="en-US" sz="3600" dirty="0"/>
              <a:t> </a:t>
            </a:r>
            <a:r>
              <a:rPr lang="en-US" sz="3600" dirty="0" err="1"/>
              <a:t>realizadas</a:t>
            </a:r>
            <a:r>
              <a:rPr lang="en-US" sz="3600" dirty="0"/>
              <a:t> </a:t>
            </a:r>
            <a:r>
              <a:rPr lang="en-US" sz="3600" dirty="0" err="1"/>
              <a:t>ao</a:t>
            </a:r>
            <a:r>
              <a:rPr lang="en-US" sz="3600" dirty="0"/>
              <a:t> </a:t>
            </a:r>
            <a:r>
              <a:rPr lang="en-US" sz="3600" dirty="0" err="1"/>
              <a:t>longo</a:t>
            </a:r>
            <a:r>
              <a:rPr lang="en-US" sz="3600" dirty="0"/>
              <a:t>  do </a:t>
            </a:r>
            <a:r>
              <a:rPr lang="en-US" sz="3600" dirty="0" err="1"/>
              <a:t>primeiro</a:t>
            </a:r>
            <a:r>
              <a:rPr lang="en-US" sz="3600" dirty="0"/>
              <a:t> </a:t>
            </a:r>
            <a:r>
              <a:rPr lang="en-US" sz="3600" dirty="0" err="1"/>
              <a:t>semestre</a:t>
            </a:r>
            <a:r>
              <a:rPr lang="en-US" sz="3600" dirty="0"/>
              <a:t>;</a:t>
            </a:r>
          </a:p>
          <a:p>
            <a:pPr marL="571500" indent="-457200" algn="just"/>
            <a:endParaRPr lang="en-US" sz="3600" dirty="0"/>
          </a:p>
          <a:p>
            <a:pPr marL="571500" indent="-457200" algn="just"/>
            <a:r>
              <a:rPr lang="en-US" sz="3600" dirty="0"/>
              <a:t>As </a:t>
            </a:r>
            <a:r>
              <a:rPr lang="en-US" sz="3600" dirty="0" err="1"/>
              <a:t>atividades</a:t>
            </a:r>
            <a:r>
              <a:rPr lang="en-US" sz="3600" dirty="0"/>
              <a:t> </a:t>
            </a:r>
            <a:r>
              <a:rPr lang="en-US" sz="3600" dirty="0" err="1"/>
              <a:t>poderão</a:t>
            </a:r>
            <a:r>
              <a:rPr lang="en-US" sz="3600" dirty="0"/>
              <a:t> </a:t>
            </a:r>
            <a:r>
              <a:rPr lang="en-US" sz="3600" dirty="0" err="1"/>
              <a:t>ser</a:t>
            </a:r>
            <a:r>
              <a:rPr lang="en-US" sz="3600" dirty="0"/>
              <a:t> </a:t>
            </a:r>
            <a:r>
              <a:rPr lang="en-US" sz="3600" dirty="0" err="1"/>
              <a:t>compostas</a:t>
            </a:r>
            <a:r>
              <a:rPr lang="en-US" sz="3600" dirty="0"/>
              <a:t> de:</a:t>
            </a:r>
          </a:p>
          <a:p>
            <a:pPr marL="971550" lvl="1" indent="-457200" algn="just"/>
            <a:r>
              <a:rPr lang="en-US" dirty="0" err="1"/>
              <a:t>Construção</a:t>
            </a:r>
            <a:r>
              <a:rPr lang="en-US" dirty="0"/>
              <a:t> de </a:t>
            </a:r>
            <a:r>
              <a:rPr lang="en-US" dirty="0" err="1"/>
              <a:t>programas</a:t>
            </a:r>
            <a:r>
              <a:rPr lang="en-US" dirty="0"/>
              <a:t>;</a:t>
            </a:r>
          </a:p>
          <a:p>
            <a:pPr marL="971550" lvl="1" indent="-457200" algn="just"/>
            <a:r>
              <a:rPr lang="en-US" dirty="0" err="1"/>
              <a:t>Resolução</a:t>
            </a:r>
            <a:r>
              <a:rPr lang="en-US" dirty="0"/>
              <a:t> de </a:t>
            </a:r>
            <a:r>
              <a:rPr lang="en-US" dirty="0" err="1"/>
              <a:t>exercícios</a:t>
            </a:r>
            <a:r>
              <a:rPr lang="en-US" dirty="0"/>
              <a:t>;</a:t>
            </a:r>
          </a:p>
          <a:p>
            <a:pPr marL="971550" lvl="1" indent="-457200" algn="just"/>
            <a:r>
              <a:rPr lang="en-US" dirty="0" err="1"/>
              <a:t>Chamadas</a:t>
            </a:r>
            <a:r>
              <a:rPr lang="en-US" dirty="0"/>
              <a:t> </a:t>
            </a:r>
            <a:r>
              <a:rPr lang="en-US" dirty="0" err="1"/>
              <a:t>orais</a:t>
            </a:r>
            <a:r>
              <a:rPr lang="en-US" dirty="0"/>
              <a:t>;</a:t>
            </a:r>
          </a:p>
          <a:p>
            <a:pPr marL="971550" lvl="1" indent="-457200" algn="just"/>
            <a:r>
              <a:rPr lang="en-US" dirty="0" err="1"/>
              <a:t>Listas</a:t>
            </a:r>
            <a:r>
              <a:rPr lang="en-US" dirty="0"/>
              <a:t> de </a:t>
            </a:r>
            <a:r>
              <a:rPr lang="en-US" dirty="0" err="1"/>
              <a:t>exercícios</a:t>
            </a:r>
            <a:r>
              <a:rPr lang="en-US" dirty="0"/>
              <a:t>;</a:t>
            </a:r>
          </a:p>
          <a:p>
            <a:pPr marL="971550" lvl="1" indent="-457200" algn="just"/>
            <a:r>
              <a:rPr lang="en-US" dirty="0" err="1"/>
              <a:t>Provas</a:t>
            </a:r>
            <a:r>
              <a:rPr lang="en-US" dirty="0"/>
              <a:t>;</a:t>
            </a:r>
          </a:p>
          <a:p>
            <a:pPr marL="971550" lvl="1" indent="-457200" algn="just"/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qualquer</a:t>
            </a:r>
            <a:r>
              <a:rPr lang="en-US" dirty="0"/>
              <a:t> </a:t>
            </a:r>
            <a:r>
              <a:rPr lang="en-US" dirty="0" err="1"/>
              <a:t>outra</a:t>
            </a:r>
            <a:r>
              <a:rPr lang="en-US" dirty="0"/>
              <a:t> </a:t>
            </a:r>
            <a:r>
              <a:rPr lang="en-US" dirty="0" err="1"/>
              <a:t>atividade</a:t>
            </a:r>
            <a:r>
              <a:rPr lang="en-US" dirty="0"/>
              <a:t> </a:t>
            </a:r>
            <a:r>
              <a:rPr lang="en-US" dirty="0" err="1"/>
              <a:t>valendo</a:t>
            </a:r>
            <a:r>
              <a:rPr lang="en-US" dirty="0"/>
              <a:t> nota </a:t>
            </a:r>
            <a:r>
              <a:rPr lang="en-US" dirty="0" err="1"/>
              <a:t>definida</a:t>
            </a:r>
            <a:r>
              <a:rPr lang="en-US" dirty="0"/>
              <a:t> </a:t>
            </a:r>
            <a:r>
              <a:rPr lang="en-US" dirty="0" err="1"/>
              <a:t>pelo</a:t>
            </a:r>
            <a:r>
              <a:rPr lang="en-US" dirty="0"/>
              <a:t> professor.</a:t>
            </a:r>
          </a:p>
          <a:p>
            <a:pPr marL="514350" lvl="1" indent="0" algn="just">
              <a:buNone/>
            </a:pPr>
            <a:endParaRPr lang="en-US" dirty="0"/>
          </a:p>
          <a:p>
            <a:pPr marL="571500" indent="-457200" algn="just"/>
            <a:r>
              <a:rPr lang="en-US" dirty="0" err="1"/>
              <a:t>Cada</a:t>
            </a:r>
            <a:r>
              <a:rPr lang="en-US" dirty="0"/>
              <a:t> </a:t>
            </a:r>
            <a:r>
              <a:rPr lang="en-US" dirty="0" err="1"/>
              <a:t>atividade</a:t>
            </a:r>
            <a:r>
              <a:rPr lang="en-US" dirty="0"/>
              <a:t> </a:t>
            </a:r>
            <a:r>
              <a:rPr lang="en-US" dirty="0" err="1"/>
              <a:t>poderá</a:t>
            </a:r>
            <a:r>
              <a:rPr lang="en-US" dirty="0"/>
              <a:t> </a:t>
            </a:r>
            <a:r>
              <a:rPr lang="en-US" dirty="0" err="1"/>
              <a:t>ser</a:t>
            </a:r>
            <a:r>
              <a:rPr lang="en-US" dirty="0"/>
              <a:t> individual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grupo</a:t>
            </a:r>
            <a:r>
              <a:rPr lang="en-US" dirty="0"/>
              <a:t> (</a:t>
            </a:r>
            <a:r>
              <a:rPr lang="en-US" dirty="0" err="1"/>
              <a:t>quando</a:t>
            </a:r>
            <a:r>
              <a:rPr lang="en-US" dirty="0"/>
              <a:t> for </a:t>
            </a:r>
            <a:r>
              <a:rPr lang="en-US" dirty="0" err="1"/>
              <a:t>definido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poderá</a:t>
            </a:r>
            <a:r>
              <a:rPr lang="en-US" dirty="0"/>
              <a:t> </a:t>
            </a:r>
            <a:r>
              <a:rPr lang="en-US" dirty="0" err="1"/>
              <a:t>ser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grupo</a:t>
            </a:r>
            <a:r>
              <a:rPr lang="en-US" dirty="0"/>
              <a:t>)</a:t>
            </a:r>
          </a:p>
          <a:p>
            <a:pPr marL="114300" indent="0" algn="just">
              <a:buNone/>
            </a:pP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6276793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pPr marL="571500" indent="-457200" algn="just"/>
            <a:r>
              <a:rPr lang="pt-BR" dirty="0"/>
              <a:t>Optativa (data 17/11 – </a:t>
            </a:r>
            <a:r>
              <a:rPr lang="pt-BR" b="1" dirty="0">
                <a:solidFill>
                  <a:srgbClr val="FFFF00"/>
                </a:solidFill>
              </a:rPr>
              <a:t>dificilmente mudará</a:t>
            </a:r>
            <a:r>
              <a:rPr lang="pt-BR" dirty="0"/>
              <a:t>):</a:t>
            </a:r>
          </a:p>
          <a:p>
            <a:pPr marL="971550" lvl="1" indent="-457200" algn="just"/>
            <a:r>
              <a:rPr lang="pt-BR" dirty="0"/>
              <a:t>Projeto ou prova escrita.</a:t>
            </a:r>
          </a:p>
          <a:p>
            <a:pPr marL="971550" lvl="1" indent="-457200" algn="just"/>
            <a:r>
              <a:rPr lang="pt-BR" dirty="0"/>
              <a:t>Valor: 0,0 a 10,0;</a:t>
            </a:r>
          </a:p>
          <a:p>
            <a:pPr marL="971550" lvl="1" indent="-457200" algn="just"/>
            <a:r>
              <a:rPr lang="pt-BR" dirty="0"/>
              <a:t>Substituirá, se maior, a nota N1 ou N2;</a:t>
            </a:r>
          </a:p>
          <a:p>
            <a:pPr marL="971550" lvl="1" indent="-457200" algn="just"/>
            <a:endParaRPr lang="pt-BR" dirty="0"/>
          </a:p>
          <a:p>
            <a:pPr marL="971550" lvl="1" indent="-457200" algn="just"/>
            <a:r>
              <a:rPr lang="pt-BR" b="1" dirty="0">
                <a:solidFill>
                  <a:srgbClr val="FFFF00"/>
                </a:solidFill>
              </a:rPr>
              <a:t>Aviso</a:t>
            </a:r>
            <a:r>
              <a:rPr lang="pt-BR" dirty="0"/>
              <a:t>: não contem com a optativa para “salvar o barco”!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/>
              <a:t>Nota da disciplina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314318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Nota da disciplina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457200" algn="just"/>
            <a:r>
              <a:rPr lang="pt-BR" dirty="0"/>
              <a:t>Exame (data 24/11 – </a:t>
            </a:r>
            <a:r>
              <a:rPr lang="pt-BR" b="1" dirty="0">
                <a:solidFill>
                  <a:srgbClr val="FFFF00"/>
                </a:solidFill>
              </a:rPr>
              <a:t>dificilmente mudará</a:t>
            </a:r>
            <a:r>
              <a:rPr lang="pt-BR" dirty="0"/>
              <a:t>):</a:t>
            </a:r>
          </a:p>
          <a:p>
            <a:pPr marL="971550" lvl="1" indent="-457200" algn="just"/>
            <a:r>
              <a:rPr lang="pt-BR" dirty="0"/>
              <a:t>Projeto ou prova escrita.</a:t>
            </a:r>
          </a:p>
          <a:p>
            <a:pPr marL="971550" lvl="1" indent="-457200" algn="just"/>
            <a:r>
              <a:rPr lang="pt-BR" dirty="0"/>
              <a:t>Valor: 0,0 a 10,0;</a:t>
            </a:r>
          </a:p>
          <a:p>
            <a:pPr marL="971550" lvl="1" indent="-457200" algn="just"/>
            <a:endParaRPr lang="pt-BR" dirty="0"/>
          </a:p>
          <a:p>
            <a:pPr marL="971550" lvl="1" indent="-457200" algn="just"/>
            <a:r>
              <a:rPr lang="pt-BR" b="1" dirty="0">
                <a:solidFill>
                  <a:schemeClr val="accent6">
                    <a:lumMod val="75000"/>
                  </a:schemeClr>
                </a:solidFill>
              </a:rPr>
              <a:t>Observações</a:t>
            </a:r>
            <a:r>
              <a:rPr lang="pt-BR" dirty="0"/>
              <a:t>:</a:t>
            </a:r>
          </a:p>
          <a:p>
            <a:pPr marL="1371600" lvl="2" indent="-457200" algn="just"/>
            <a:r>
              <a:rPr lang="pt-BR" dirty="0"/>
              <a:t>Só tem direito a fazer o exame o aluno que tiver média final maior ou igual a 3,0;</a:t>
            </a:r>
          </a:p>
          <a:p>
            <a:pPr marL="914400" lvl="2" indent="0" algn="just">
              <a:buNone/>
            </a:pPr>
            <a:r>
              <a:rPr lang="pt-BR" sz="2600" b="1" dirty="0">
                <a:solidFill>
                  <a:schemeClr val="accent6">
                    <a:lumMod val="75000"/>
                  </a:schemeClr>
                </a:solidFill>
              </a:rPr>
              <a:t>	E</a:t>
            </a:r>
          </a:p>
          <a:p>
            <a:pPr marL="1371600" lvl="2" indent="-457200" algn="just"/>
            <a:r>
              <a:rPr lang="pt-BR" dirty="0"/>
              <a:t>No mínimo 75% de frequência.</a:t>
            </a:r>
          </a:p>
        </p:txBody>
      </p:sp>
    </p:spTree>
    <p:extLst>
      <p:ext uri="{BB962C8B-B14F-4D97-AF65-F5344CB8AC3E}">
        <p14:creationId xmlns:p14="http://schemas.microsoft.com/office/powerpoint/2010/main" val="39610407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Atendimento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1500" indent="-457200" algn="just"/>
            <a:r>
              <a:rPr lang="pt-BR" dirty="0"/>
              <a:t>Normalmente, deixo um tempo ao final da aula para atender os alunos;</a:t>
            </a:r>
          </a:p>
          <a:p>
            <a:pPr marL="571500" indent="-457200" algn="just"/>
            <a:endParaRPr lang="pt-BR" dirty="0"/>
          </a:p>
          <a:p>
            <a:pPr marL="571500" indent="-457200" algn="just"/>
            <a:r>
              <a:rPr lang="pt-BR" dirty="0"/>
              <a:t>Por e-mail: </a:t>
            </a:r>
            <a:r>
              <a:rPr lang="pt-BR" dirty="0">
                <a:hlinkClick r:id="rId2"/>
              </a:rPr>
              <a:t>ricardo@comp.uems.br</a:t>
            </a:r>
            <a:r>
              <a:rPr lang="pt-BR" dirty="0"/>
              <a:t>;</a:t>
            </a:r>
          </a:p>
          <a:p>
            <a:pPr marL="971550" lvl="1" indent="-457200" algn="just"/>
            <a:r>
              <a:rPr lang="pt-BR" dirty="0"/>
              <a:t>Não fiquem receosos em me enviar e-mail com dúvidas.</a:t>
            </a:r>
          </a:p>
          <a:p>
            <a:pPr marL="971550" lvl="1" indent="-457200" algn="just"/>
            <a:endParaRPr lang="pt-BR" dirty="0"/>
          </a:p>
          <a:p>
            <a:pPr marL="571500" indent="-457200" algn="just"/>
            <a:r>
              <a:rPr lang="pt-BR" dirty="0"/>
              <a:t>Material disponibilizado na página da disciplina.</a:t>
            </a:r>
          </a:p>
        </p:txBody>
      </p:sp>
    </p:spTree>
    <p:extLst>
      <p:ext uri="{BB962C8B-B14F-4D97-AF65-F5344CB8AC3E}">
        <p14:creationId xmlns:p14="http://schemas.microsoft.com/office/powerpoint/2010/main" val="1737690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Conteúdo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BR" dirty="0"/>
              <a:t>Aprofundar os conhecimentos de programação na linguagem C:</a:t>
            </a:r>
          </a:p>
          <a:p>
            <a:pPr algn="just"/>
            <a:endParaRPr lang="pt-BR" dirty="0"/>
          </a:p>
          <a:p>
            <a:pPr lvl="1" algn="just"/>
            <a:r>
              <a:rPr lang="pt-BR" dirty="0"/>
              <a:t>Vocês já devem saber C, o objetivo é refinar os conhecimentos que já obtiveram em PC I/AED I;</a:t>
            </a:r>
          </a:p>
          <a:p>
            <a:pPr lvl="1" algn="just"/>
            <a:endParaRPr lang="pt-BR" dirty="0"/>
          </a:p>
          <a:p>
            <a:pPr lvl="1" algn="just"/>
            <a:r>
              <a:rPr lang="pt-BR" dirty="0"/>
              <a:t>Conhecer os detalhes de implementação das estruturas de dados vistas em AED II. Exemplos:</a:t>
            </a:r>
          </a:p>
          <a:p>
            <a:pPr lvl="2"/>
            <a:r>
              <a:rPr lang="pt-BR" dirty="0"/>
              <a:t>Pilhas, Filas;</a:t>
            </a:r>
          </a:p>
          <a:p>
            <a:pPr lvl="2"/>
            <a:r>
              <a:rPr lang="pt-BR" dirty="0"/>
              <a:t>Listas ligadas;</a:t>
            </a:r>
          </a:p>
          <a:p>
            <a:pPr lvl="2"/>
            <a:r>
              <a:rPr lang="pt-BR" dirty="0"/>
              <a:t>Algoritmos de Ordenação;</a:t>
            </a:r>
          </a:p>
          <a:p>
            <a:pPr lvl="2"/>
            <a:r>
              <a:rPr lang="pt-BR" dirty="0"/>
              <a:t>Árvores: binária, AVL, B.</a:t>
            </a:r>
          </a:p>
        </p:txBody>
      </p:sp>
    </p:spTree>
    <p:extLst>
      <p:ext uri="{BB962C8B-B14F-4D97-AF65-F5344CB8AC3E}">
        <p14:creationId xmlns:p14="http://schemas.microsoft.com/office/powerpoint/2010/main" val="15116592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Material na Internet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457200" algn="just"/>
            <a:r>
              <a:rPr lang="en-US" dirty="0"/>
              <a:t>Como </a:t>
            </a:r>
            <a:r>
              <a:rPr lang="en-US" dirty="0" err="1"/>
              <a:t>acessar</a:t>
            </a:r>
            <a:r>
              <a:rPr lang="en-US" dirty="0"/>
              <a:t>:</a:t>
            </a:r>
          </a:p>
          <a:p>
            <a:pPr marL="971550" lvl="1" indent="-457200" algn="just"/>
            <a:r>
              <a:rPr lang="en-US" dirty="0" err="1"/>
              <a:t>Endere</a:t>
            </a:r>
            <a:r>
              <a:rPr lang="pt-BR" dirty="0" err="1"/>
              <a:t>ço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http://www.comp.uems.br</a:t>
            </a:r>
            <a:r>
              <a:rPr lang="en-US" dirty="0"/>
              <a:t>;</a:t>
            </a:r>
          </a:p>
          <a:p>
            <a:pPr marL="971550" lvl="1" indent="-457200" algn="just"/>
            <a:r>
              <a:rPr lang="en-US" dirty="0"/>
              <a:t>Aba “</a:t>
            </a:r>
            <a:r>
              <a:rPr lang="en-US" dirty="0" err="1"/>
              <a:t>Pessoas</a:t>
            </a:r>
            <a:r>
              <a:rPr lang="en-US" dirty="0"/>
              <a:t>”;</a:t>
            </a:r>
          </a:p>
          <a:p>
            <a:pPr marL="971550" lvl="1" indent="-457200" algn="just"/>
            <a:r>
              <a:rPr lang="en-US" dirty="0" err="1"/>
              <a:t>Opção</a:t>
            </a:r>
            <a:r>
              <a:rPr lang="en-US" dirty="0"/>
              <a:t> “</a:t>
            </a:r>
            <a:r>
              <a:rPr lang="en-US" dirty="0" err="1"/>
              <a:t>Docentes</a:t>
            </a:r>
            <a:r>
              <a:rPr lang="en-US" dirty="0"/>
              <a:t> </a:t>
            </a:r>
            <a:r>
              <a:rPr lang="en-US" dirty="0" err="1"/>
              <a:t>efetivos</a:t>
            </a:r>
            <a:r>
              <a:rPr lang="en-US" dirty="0"/>
              <a:t>”;</a:t>
            </a:r>
          </a:p>
          <a:p>
            <a:pPr marL="971550" lvl="1" indent="-457200" algn="just"/>
            <a:r>
              <a:rPr lang="en-US" dirty="0"/>
              <a:t>Nome “Ricardo Luís Lachi”;</a:t>
            </a:r>
          </a:p>
          <a:p>
            <a:pPr marL="971550" lvl="1" indent="-457200" algn="just"/>
            <a:r>
              <a:rPr lang="pt-BR" i="1" dirty="0"/>
              <a:t>Link</a:t>
            </a:r>
            <a:r>
              <a:rPr lang="pt-BR" dirty="0"/>
              <a:t> “Página pessoal”;</a:t>
            </a:r>
          </a:p>
          <a:p>
            <a:pPr marL="971550" lvl="1" indent="-457200" algn="just"/>
            <a:r>
              <a:rPr lang="pt-BR" i="1" dirty="0"/>
              <a:t>Link</a:t>
            </a:r>
            <a:r>
              <a:rPr lang="pt-BR" dirty="0"/>
              <a:t> “Disciplina de Programação de Computadores II (SI)”.</a:t>
            </a:r>
          </a:p>
          <a:p>
            <a:pPr marL="971550" lvl="1" indent="-457200" algn="just"/>
            <a:endParaRPr lang="en-US" dirty="0"/>
          </a:p>
          <a:p>
            <a:pPr marL="971550" lvl="1" indent="-457200" algn="just"/>
            <a:endParaRPr lang="en-US" dirty="0"/>
          </a:p>
          <a:p>
            <a:pPr marL="571500" indent="-457200" algn="just"/>
            <a:endParaRPr lang="pt-BR" dirty="0"/>
          </a:p>
          <a:p>
            <a:pPr marL="971550" lvl="1" indent="-457200"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592273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Material na Internet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457200" algn="just"/>
            <a:r>
              <a:rPr lang="pt-BR" dirty="0"/>
              <a:t>No endereço indicado que estará todo o material da disciplina: arquivos, notas, faltas, avisos.</a:t>
            </a:r>
          </a:p>
          <a:p>
            <a:pPr marL="571500" indent="-457200" algn="just"/>
            <a:endParaRPr lang="pt-BR" dirty="0"/>
          </a:p>
          <a:p>
            <a:pPr marL="971550" lvl="1" indent="-457200" algn="just"/>
            <a:r>
              <a:rPr lang="pt-BR" dirty="0"/>
              <a:t>É importante que acessem frequentemente (todos os dias, pelo menos) seus </a:t>
            </a:r>
            <a:r>
              <a:rPr lang="pt-BR" i="1" dirty="0"/>
              <a:t>e-mails</a:t>
            </a:r>
            <a:r>
              <a:rPr lang="pt-BR" dirty="0"/>
              <a:t> para ficarem à par de qualquer notícia relativa a disciplina.</a:t>
            </a:r>
          </a:p>
          <a:p>
            <a:pPr marL="571500" indent="-457200" algn="just"/>
            <a:endParaRPr lang="pt-BR" dirty="0"/>
          </a:p>
          <a:p>
            <a:pPr marL="971550" lvl="1" indent="-457200"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05926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8000" dirty="0"/>
              <a:t>Dúvidas?</a:t>
            </a:r>
          </a:p>
        </p:txBody>
      </p:sp>
    </p:spTree>
    <p:extLst>
      <p:ext uri="{BB962C8B-B14F-4D97-AF65-F5344CB8AC3E}">
        <p14:creationId xmlns:p14="http://schemas.microsoft.com/office/powerpoint/2010/main" val="759860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Conteúdo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BR" dirty="0"/>
              <a:t>Aprofundar os conhecimentos de programação na linguagem C:</a:t>
            </a:r>
          </a:p>
          <a:p>
            <a:pPr lvl="1" algn="just"/>
            <a:endParaRPr lang="pt-BR" dirty="0"/>
          </a:p>
          <a:p>
            <a:pPr lvl="1" algn="just"/>
            <a:r>
              <a:rPr lang="pt-BR" dirty="0"/>
              <a:t>Nosso foco é fazer códigos!</a:t>
            </a:r>
          </a:p>
          <a:p>
            <a:pPr lvl="1" algn="just"/>
            <a:endParaRPr lang="pt-BR" dirty="0"/>
          </a:p>
          <a:p>
            <a:pPr lvl="1" algn="just"/>
            <a:r>
              <a:rPr lang="pt-BR" dirty="0"/>
              <a:t>Veremos como ampliar as possibilidades de entrada de dados para o seu programa:</a:t>
            </a:r>
          </a:p>
          <a:p>
            <a:pPr lvl="2" algn="just"/>
            <a:r>
              <a:rPr lang="pt-BR" dirty="0"/>
              <a:t>Teclas estendidas: F1, ..., F12, setas de direção, </a:t>
            </a:r>
            <a:r>
              <a:rPr lang="pt-BR" dirty="0" err="1"/>
              <a:t>PgUp</a:t>
            </a:r>
            <a:r>
              <a:rPr lang="pt-BR" dirty="0"/>
              <a:t>, </a:t>
            </a:r>
            <a:r>
              <a:rPr lang="pt-BR" dirty="0" err="1"/>
              <a:t>PgDn</a:t>
            </a:r>
            <a:r>
              <a:rPr lang="pt-BR" dirty="0"/>
              <a:t> etc.;</a:t>
            </a:r>
          </a:p>
          <a:p>
            <a:pPr lvl="2" algn="just"/>
            <a:r>
              <a:rPr lang="pt-BR" dirty="0"/>
              <a:t>Ler teclas de status: num </a:t>
            </a:r>
            <a:r>
              <a:rPr lang="pt-BR" dirty="0" err="1"/>
              <a:t>Lock</a:t>
            </a:r>
            <a:r>
              <a:rPr lang="pt-BR" dirty="0"/>
              <a:t>, Caps </a:t>
            </a:r>
            <a:r>
              <a:rPr lang="pt-BR" dirty="0" err="1"/>
              <a:t>Lock</a:t>
            </a:r>
            <a:r>
              <a:rPr lang="pt-BR" dirty="0"/>
              <a:t>;</a:t>
            </a:r>
          </a:p>
          <a:p>
            <a:pPr lvl="2" algn="just"/>
            <a:r>
              <a:rPr lang="pt-BR" dirty="0"/>
              <a:t>Ler pressionamento e liberação das teclas;</a:t>
            </a:r>
          </a:p>
          <a:p>
            <a:pPr lvl="2" algn="just"/>
            <a:r>
              <a:rPr lang="pt-BR" dirty="0"/>
              <a:t>Ler cliques do Mouse.</a:t>
            </a:r>
          </a:p>
        </p:txBody>
      </p:sp>
    </p:spTree>
    <p:extLst>
      <p:ext uri="{BB962C8B-B14F-4D97-AF65-F5344CB8AC3E}">
        <p14:creationId xmlns:p14="http://schemas.microsoft.com/office/powerpoint/2010/main" val="3156314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Conteúdo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/>
              <a:t>Aprofundar os conhecimentos de programação na linguagem C:</a:t>
            </a:r>
          </a:p>
          <a:p>
            <a:pPr lvl="1" algn="just"/>
            <a:endParaRPr lang="pt-BR" dirty="0"/>
          </a:p>
          <a:p>
            <a:pPr lvl="1" algn="just"/>
            <a:r>
              <a:rPr lang="pt-BR" dirty="0"/>
              <a:t>Ler dados via Entrada Padrão (fluxo </a:t>
            </a:r>
            <a:r>
              <a:rPr lang="pt-BR" dirty="0" err="1"/>
              <a:t>stdin</a:t>
            </a:r>
            <a:r>
              <a:rPr lang="pt-BR" dirty="0"/>
              <a:t> do C) ou via prompt de comando (via SO);</a:t>
            </a:r>
          </a:p>
          <a:p>
            <a:pPr lvl="1" algn="just"/>
            <a:endParaRPr lang="pt-BR" dirty="0"/>
          </a:p>
          <a:p>
            <a:pPr lvl="1" algn="just"/>
            <a:r>
              <a:rPr lang="pt-BR" dirty="0"/>
              <a:t>Desenhar na tela em modo gráfico: pixels.</a:t>
            </a:r>
          </a:p>
        </p:txBody>
      </p:sp>
    </p:spTree>
    <p:extLst>
      <p:ext uri="{BB962C8B-B14F-4D97-AF65-F5344CB8AC3E}">
        <p14:creationId xmlns:p14="http://schemas.microsoft.com/office/powerpoint/2010/main" val="2194380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Horário da disciplina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Segunda-feira: </a:t>
            </a:r>
          </a:p>
          <a:p>
            <a:pPr lvl="1"/>
            <a:r>
              <a:rPr lang="pt-BR" dirty="0"/>
              <a:t>4 aulas;</a:t>
            </a:r>
          </a:p>
          <a:p>
            <a:pPr lvl="1"/>
            <a:endParaRPr lang="pt-BR" dirty="0"/>
          </a:p>
          <a:p>
            <a:pPr lvl="1"/>
            <a:r>
              <a:rPr lang="pt-BR" dirty="0"/>
              <a:t>19:00-20:40 e 20:50-22:30;</a:t>
            </a:r>
          </a:p>
          <a:p>
            <a:pPr lvl="1"/>
            <a:endParaRPr lang="pt-BR" dirty="0"/>
          </a:p>
          <a:p>
            <a:pPr lvl="1"/>
            <a:r>
              <a:rPr lang="pt-BR" dirty="0"/>
              <a:t>Aulas serão todas no laboratório. Exceções:</a:t>
            </a:r>
          </a:p>
          <a:p>
            <a:pPr lvl="2"/>
            <a:r>
              <a:rPr lang="pt-BR" dirty="0"/>
              <a:t>1ª aula (apresentação da disciplina): sala de aula;</a:t>
            </a:r>
          </a:p>
          <a:p>
            <a:pPr lvl="2"/>
            <a:r>
              <a:rPr lang="en-US" dirty="0" err="1"/>
              <a:t>Avaliações</a:t>
            </a:r>
            <a:r>
              <a:rPr lang="en-US" dirty="0"/>
              <a:t>: </a:t>
            </a:r>
            <a:r>
              <a:rPr lang="en-US" dirty="0" err="1"/>
              <a:t>provas</a:t>
            </a:r>
            <a:r>
              <a:rPr lang="en-US" dirty="0"/>
              <a:t>, </a:t>
            </a:r>
            <a:r>
              <a:rPr lang="en-US" dirty="0" err="1"/>
              <a:t>optativa</a:t>
            </a:r>
            <a:r>
              <a:rPr lang="en-US" dirty="0"/>
              <a:t>, </a:t>
            </a:r>
            <a:r>
              <a:rPr lang="en-US" dirty="0" err="1"/>
              <a:t>exame</a:t>
            </a:r>
            <a:r>
              <a:rPr lang="en-US" dirty="0"/>
              <a:t>;</a:t>
            </a:r>
            <a:endParaRPr lang="pt-BR" dirty="0"/>
          </a:p>
          <a:p>
            <a:pPr lvl="2"/>
            <a:r>
              <a:rPr lang="pt-BR" dirty="0"/>
              <a:t>Qualquer aula que for avisada que será em sala de aula.</a:t>
            </a:r>
          </a:p>
          <a:p>
            <a:pPr lvl="1"/>
            <a:endParaRPr lang="pt-BR" dirty="0"/>
          </a:p>
          <a:p>
            <a:pPr lvl="2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99076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Frequência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t-BR" dirty="0"/>
              <a:t>Frequência é </a:t>
            </a:r>
            <a:r>
              <a:rPr lang="pt-BR" b="1" dirty="0">
                <a:solidFill>
                  <a:srgbClr val="FFFF00"/>
                </a:solidFill>
              </a:rPr>
              <a:t>obrigatória</a:t>
            </a:r>
            <a:r>
              <a:rPr lang="pt-BR" dirty="0"/>
              <a:t>:</a:t>
            </a:r>
          </a:p>
          <a:p>
            <a:pPr lvl="2"/>
            <a:r>
              <a:rPr lang="pt-BR" dirty="0"/>
              <a:t>75% de comparecimento, ou seja, se faltar mais que 34 aulas está reprovado direto!</a:t>
            </a:r>
          </a:p>
          <a:p>
            <a:pPr lvl="2"/>
            <a:r>
              <a:rPr lang="pt-BR" dirty="0"/>
              <a:t>34 aulas equivalem a  8,5 dias de aula, arredondando, dão 9 dias de aulas, ou seja, 9 semanas que é igual a </a:t>
            </a:r>
            <a:r>
              <a:rPr lang="pt-BR" b="1" dirty="0">
                <a:solidFill>
                  <a:srgbClr val="FFFF00"/>
                </a:solidFill>
              </a:rPr>
              <a:t>mais de 2 meses de aula</a:t>
            </a:r>
            <a:r>
              <a:rPr lang="pt-BR" dirty="0"/>
              <a:t>!</a:t>
            </a:r>
          </a:p>
          <a:p>
            <a:pPr lvl="2"/>
            <a:endParaRPr lang="pt-BR" dirty="0"/>
          </a:p>
          <a:p>
            <a:pPr lvl="1"/>
            <a:r>
              <a:rPr lang="pt-BR" dirty="0"/>
              <a:t>Faço 2 (duas) chamadas:</a:t>
            </a:r>
          </a:p>
          <a:p>
            <a:pPr lvl="2"/>
            <a:r>
              <a:rPr lang="pt-BR" dirty="0"/>
              <a:t>Às 19:00;</a:t>
            </a:r>
          </a:p>
          <a:p>
            <a:pPr lvl="2"/>
            <a:r>
              <a:rPr lang="pt-BR" dirty="0"/>
              <a:t>Após o retorno do intervalo.</a:t>
            </a:r>
          </a:p>
        </p:txBody>
      </p:sp>
    </p:spTree>
    <p:extLst>
      <p:ext uri="{BB962C8B-B14F-4D97-AF65-F5344CB8AC3E}">
        <p14:creationId xmlns:p14="http://schemas.microsoft.com/office/powerpoint/2010/main" val="3927934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Frequência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10000"/>
          </a:bodyPr>
          <a:lstStyle/>
          <a:p>
            <a:r>
              <a:rPr lang="pt-BR" dirty="0"/>
              <a:t>Não respondeu a uma chamada: </a:t>
            </a:r>
            <a:r>
              <a:rPr lang="pt-BR" b="1" dirty="0">
                <a:solidFill>
                  <a:srgbClr val="FFFF00"/>
                </a:solidFill>
              </a:rPr>
              <a:t>é falta!</a:t>
            </a:r>
          </a:p>
          <a:p>
            <a:pPr marL="57150" indent="0">
              <a:buNone/>
            </a:pPr>
            <a:r>
              <a:rPr lang="pt-BR" b="1" dirty="0">
                <a:solidFill>
                  <a:srgbClr val="FFFF00"/>
                </a:solidFill>
              </a:rPr>
              <a:t> </a:t>
            </a:r>
          </a:p>
          <a:p>
            <a:pPr lvl="1" algn="just"/>
            <a:r>
              <a:rPr lang="pt-BR" dirty="0"/>
              <a:t>Decidiu sair de sala de aula no horário em que a chamada foi feita: </a:t>
            </a:r>
            <a:r>
              <a:rPr lang="pt-BR" b="1" dirty="0">
                <a:solidFill>
                  <a:srgbClr val="FFFF00"/>
                </a:solidFill>
              </a:rPr>
              <a:t>deve assumir a responsabilidade pelos seus atos. </a:t>
            </a:r>
          </a:p>
          <a:p>
            <a:pPr lvl="2" algn="just"/>
            <a:r>
              <a:rPr lang="pt-BR" b="1" dirty="0">
                <a:solidFill>
                  <a:srgbClr val="FFFF00"/>
                </a:solidFill>
              </a:rPr>
              <a:t>É adulto para sair quando bem entende, então deve ser responsável para assumir a responsabilidade pela falta.</a:t>
            </a:r>
          </a:p>
          <a:p>
            <a:pPr lvl="2" algn="just"/>
            <a:endParaRPr lang="pt-BR" b="1" dirty="0">
              <a:solidFill>
                <a:srgbClr val="FFFF00"/>
              </a:solidFill>
            </a:endParaRPr>
          </a:p>
          <a:p>
            <a:pPr lvl="1" algn="just"/>
            <a:r>
              <a:rPr lang="pt-BR" dirty="0"/>
              <a:t>Estava em sala mas não estava prestando atenção quando seu nome foi chamado: </a:t>
            </a:r>
            <a:r>
              <a:rPr lang="pt-BR" b="1" dirty="0">
                <a:solidFill>
                  <a:srgbClr val="FFFF00"/>
                </a:solidFill>
              </a:rPr>
              <a:t>falta</a:t>
            </a:r>
            <a:r>
              <a:rPr lang="pt-BR" dirty="0"/>
              <a:t>.</a:t>
            </a:r>
          </a:p>
          <a:p>
            <a:pPr lvl="2" algn="just"/>
            <a:r>
              <a:rPr lang="pt-BR" dirty="0"/>
              <a:t>Se não deseja prestar atenção ao que acontece na sala de aula, ocupe melhor o seu tempo e se retire da sala.</a:t>
            </a:r>
          </a:p>
          <a:p>
            <a:pPr lvl="2" algn="just"/>
            <a:endParaRPr lang="pt-BR" dirty="0"/>
          </a:p>
          <a:p>
            <a:pPr lvl="1" algn="just"/>
            <a:r>
              <a:rPr lang="pt-BR" dirty="0"/>
              <a:t>Chegar atrasado: capítulo que merece um </a:t>
            </a:r>
            <a:r>
              <a:rPr lang="pt-BR" i="1" dirty="0"/>
              <a:t>slide</a:t>
            </a:r>
            <a:r>
              <a:rPr lang="pt-BR" dirty="0"/>
              <a:t> específico.</a:t>
            </a:r>
          </a:p>
        </p:txBody>
      </p:sp>
    </p:spTree>
    <p:extLst>
      <p:ext uri="{BB962C8B-B14F-4D97-AF65-F5344CB8AC3E}">
        <p14:creationId xmlns:p14="http://schemas.microsoft.com/office/powerpoint/2010/main" val="3118211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Frequência: chegar atrasado (parte 1)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/>
              <a:t>Chegar atrasado:</a:t>
            </a:r>
          </a:p>
          <a:p>
            <a:endParaRPr lang="pt-BR" dirty="0"/>
          </a:p>
          <a:p>
            <a:pPr lvl="1" algn="just"/>
            <a:r>
              <a:rPr lang="pt-BR" dirty="0"/>
              <a:t>O horário é 19:00h. Portanto, é sua responsabilidade estar em sala no horário para a chamada.</a:t>
            </a:r>
          </a:p>
          <a:p>
            <a:pPr lvl="1" algn="just"/>
            <a:endParaRPr lang="pt-BR" dirty="0"/>
          </a:p>
          <a:p>
            <a:pPr lvl="1" algn="just"/>
            <a:r>
              <a:rPr lang="pt-BR" dirty="0"/>
              <a:t>Caso não esteja e já tenha sido feita a chamada: </a:t>
            </a:r>
            <a:r>
              <a:rPr lang="pt-BR" b="1" dirty="0">
                <a:solidFill>
                  <a:srgbClr val="FFFF00"/>
                </a:solidFill>
              </a:rPr>
              <a:t>falta!</a:t>
            </a:r>
          </a:p>
          <a:p>
            <a:pPr lvl="2" algn="just"/>
            <a:r>
              <a:rPr lang="pt-BR" dirty="0"/>
              <a:t>Vir até mim pedir pela presença não é uma conduta que espero de pessoas responsáveis;</a:t>
            </a:r>
          </a:p>
          <a:p>
            <a:pPr lvl="2" algn="just"/>
            <a:r>
              <a:rPr lang="pt-BR" dirty="0"/>
              <a:t>Como considero todos adultos espero que esse tipo de conduta não aconteça!</a:t>
            </a:r>
          </a:p>
        </p:txBody>
      </p:sp>
    </p:spTree>
    <p:extLst>
      <p:ext uri="{BB962C8B-B14F-4D97-AF65-F5344CB8AC3E}">
        <p14:creationId xmlns:p14="http://schemas.microsoft.com/office/powerpoint/2010/main" val="1281998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Frequência: chegar atrasado (parte 2)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t-BR" dirty="0"/>
              <a:t>Pessoas que vem de fora:</a:t>
            </a:r>
          </a:p>
          <a:p>
            <a:pPr lvl="1" algn="just"/>
            <a:r>
              <a:rPr lang="pt-BR" dirty="0"/>
              <a:t>Quando se decidiu por fazer o Ensino Superior estava ciente dos horários e responsabilidades relativas a essa sua opção, portanto, não há justificativa para dizer que não consegue chegar no horário!</a:t>
            </a:r>
          </a:p>
          <a:p>
            <a:pPr lvl="2" algn="just"/>
            <a:r>
              <a:rPr lang="pt-BR" dirty="0"/>
              <a:t>Analogamente, quando arrumar um emprego você não conversará com seu chefe e dirá: “ah, chefe, deixa eu chegar 15 minutos mais tarde porque não consigo pegar o ônibus mais cedo!”</a:t>
            </a:r>
          </a:p>
          <a:p>
            <a:pPr lvl="2" algn="just"/>
            <a:r>
              <a:rPr lang="pt-BR" dirty="0"/>
              <a:t>Se nem pensa em fazer isso no seu emprego qual a justificativa de cogitar fazer isso na Universidade???</a:t>
            </a:r>
          </a:p>
        </p:txBody>
      </p:sp>
    </p:spTree>
    <p:extLst>
      <p:ext uri="{BB962C8B-B14F-4D97-AF65-F5344CB8AC3E}">
        <p14:creationId xmlns:p14="http://schemas.microsoft.com/office/powerpoint/2010/main" val="20255408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3288</TotalTime>
  <Words>1426</Words>
  <Application>Microsoft Office PowerPoint</Application>
  <PresentationFormat>Apresentação na tela (4:3)</PresentationFormat>
  <Paragraphs>172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5" baseType="lpstr">
      <vt:lpstr>Arial</vt:lpstr>
      <vt:lpstr>Calibri</vt:lpstr>
      <vt:lpstr>Tema do Office</vt:lpstr>
      <vt:lpstr>Programação de Computadores II</vt:lpstr>
      <vt:lpstr>Conteúdo</vt:lpstr>
      <vt:lpstr>Conteúdo</vt:lpstr>
      <vt:lpstr>Conteúdo</vt:lpstr>
      <vt:lpstr>Horário da disciplina</vt:lpstr>
      <vt:lpstr>Frequência</vt:lpstr>
      <vt:lpstr>Frequência</vt:lpstr>
      <vt:lpstr>Frequência: chegar atrasado (parte 1)</vt:lpstr>
      <vt:lpstr>Frequência: chegar atrasado (parte 2)</vt:lpstr>
      <vt:lpstr>Frequência: chegar atrasado (parte 2)</vt:lpstr>
      <vt:lpstr>Frequência: chegar atrasado (parte 2)</vt:lpstr>
      <vt:lpstr>Frequência: chegar atrasado (parte 2)</vt:lpstr>
      <vt:lpstr>Comportamento na aula</vt:lpstr>
      <vt:lpstr>Nota da disciplina</vt:lpstr>
      <vt:lpstr>Nota N1 da disciplina</vt:lpstr>
      <vt:lpstr>Nota N2 da disciplina</vt:lpstr>
      <vt:lpstr>Apresentação do PowerPoint</vt:lpstr>
      <vt:lpstr>Nota da disciplina</vt:lpstr>
      <vt:lpstr>Atendimento</vt:lpstr>
      <vt:lpstr>Material na Internet</vt:lpstr>
      <vt:lpstr>Material na Internet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Programação de Computadores II</dc:title>
  <dc:creator>Ricardo Luís Lachi</dc:creator>
  <cp:lastModifiedBy>RICARDO LUÍS LACHI</cp:lastModifiedBy>
  <cp:revision>130</cp:revision>
  <dcterms:created xsi:type="dcterms:W3CDTF">2012-02-28T11:44:49Z</dcterms:created>
  <dcterms:modified xsi:type="dcterms:W3CDTF">2025-02-11T19:43:24Z</dcterms:modified>
</cp:coreProperties>
</file>