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4" r:id="rId18"/>
    <p:sldId id="275" r:id="rId19"/>
    <p:sldId id="276" r:id="rId20"/>
    <p:sldId id="278" r:id="rId21"/>
    <p:sldId id="279" r:id="rId22"/>
    <p:sldId id="283" r:id="rId23"/>
    <p:sldId id="303" r:id="rId24"/>
    <p:sldId id="288" r:id="rId25"/>
    <p:sldId id="289" r:id="rId26"/>
    <p:sldId id="294" r:id="rId27"/>
    <p:sldId id="292" r:id="rId28"/>
    <p:sldId id="304" r:id="rId29"/>
    <p:sldId id="290" r:id="rId30"/>
    <p:sldId id="293" r:id="rId31"/>
    <p:sldId id="305" r:id="rId32"/>
    <p:sldId id="295" r:id="rId33"/>
    <p:sldId id="296" r:id="rId34"/>
    <p:sldId id="297" r:id="rId35"/>
    <p:sldId id="298" r:id="rId36"/>
    <p:sldId id="299" r:id="rId37"/>
    <p:sldId id="307" r:id="rId38"/>
    <p:sldId id="308" r:id="rId39"/>
    <p:sldId id="300" r:id="rId40"/>
    <p:sldId id="301" r:id="rId41"/>
    <p:sldId id="309" r:id="rId42"/>
    <p:sldId id="310" r:id="rId43"/>
    <p:sldId id="311" r:id="rId44"/>
    <p:sldId id="315" r:id="rId45"/>
    <p:sldId id="312" r:id="rId46"/>
    <p:sldId id="313" r:id="rId47"/>
    <p:sldId id="314" r:id="rId48"/>
    <p:sldId id="316" r:id="rId49"/>
    <p:sldId id="282" r:id="rId50"/>
    <p:sldId id="317" r:id="rId51"/>
    <p:sldId id="285" r:id="rId52"/>
    <p:sldId id="272" r:id="rId5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171AC8-B06B-49AF-9063-FF2360F5F53C}" v="89" dt="2019-09-22T21:52:05.2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25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microsoft.com/office/2016/11/relationships/changesInfo" Target="changesInfos/changesInfo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ardo Luís  Lachi" userId="S::ricardo.lachi@uems.br::0b9f0f11-920b-4b50-909b-3e4834942bd7" providerId="AD" clId="Web-{EA171AC8-B06B-49AF-9063-FF2360F5F53C}"/>
    <pc:docChg chg="addSld delSld modSld">
      <pc:chgData name="Ricardo Luís  Lachi" userId="S::ricardo.lachi@uems.br::0b9f0f11-920b-4b50-909b-3e4834942bd7" providerId="AD" clId="Web-{EA171AC8-B06B-49AF-9063-FF2360F5F53C}" dt="2019-09-22T21:52:05.272" v="84"/>
      <pc:docMkLst>
        <pc:docMk/>
      </pc:docMkLst>
      <pc:sldChg chg="modSp">
        <pc:chgData name="Ricardo Luís  Lachi" userId="S::ricardo.lachi@uems.br::0b9f0f11-920b-4b50-909b-3e4834942bd7" providerId="AD" clId="Web-{EA171AC8-B06B-49AF-9063-FF2360F5F53C}" dt="2019-09-22T21:45:40.022" v="11" actId="20577"/>
        <pc:sldMkLst>
          <pc:docMk/>
          <pc:sldMk cId="2955302291" sldId="256"/>
        </pc:sldMkLst>
        <pc:spChg chg="mod">
          <ac:chgData name="Ricardo Luís  Lachi" userId="S::ricardo.lachi@uems.br::0b9f0f11-920b-4b50-909b-3e4834942bd7" providerId="AD" clId="Web-{EA171AC8-B06B-49AF-9063-FF2360F5F53C}" dt="2019-09-22T21:45:40.022" v="11" actId="20577"/>
          <ac:spMkLst>
            <pc:docMk/>
            <pc:sldMk cId="2955302291" sldId="256"/>
            <ac:spMk id="3" creationId="{00000000-0000-0000-0000-000000000000}"/>
          </ac:spMkLst>
        </pc:spChg>
      </pc:sldChg>
      <pc:sldChg chg="del">
        <pc:chgData name="Ricardo Luís  Lachi" userId="S::ricardo.lachi@uems.br::0b9f0f11-920b-4b50-909b-3e4834942bd7" providerId="AD" clId="Web-{EA171AC8-B06B-49AF-9063-FF2360F5F53C}" dt="2019-09-22T21:47:24.932" v="15"/>
        <pc:sldMkLst>
          <pc:docMk/>
          <pc:sldMk cId="3365008373" sldId="284"/>
        </pc:sldMkLst>
      </pc:sldChg>
      <pc:sldChg chg="del">
        <pc:chgData name="Ricardo Luís  Lachi" userId="S::ricardo.lachi@uems.br::0b9f0f11-920b-4b50-909b-3e4834942bd7" providerId="AD" clId="Web-{EA171AC8-B06B-49AF-9063-FF2360F5F53C}" dt="2019-09-22T21:52:05.272" v="84"/>
        <pc:sldMkLst>
          <pc:docMk/>
          <pc:sldMk cId="2920352658" sldId="286"/>
        </pc:sldMkLst>
      </pc:sldChg>
      <pc:sldChg chg="modSp add">
        <pc:chgData name="Ricardo Luís  Lachi" userId="S::ricardo.lachi@uems.br::0b9f0f11-920b-4b50-909b-3e4834942bd7" providerId="AD" clId="Web-{EA171AC8-B06B-49AF-9063-FF2360F5F53C}" dt="2019-09-22T21:48:52.155" v="81" actId="20577"/>
        <pc:sldMkLst>
          <pc:docMk/>
          <pc:sldMk cId="2208308777" sldId="317"/>
        </pc:sldMkLst>
        <pc:spChg chg="mod">
          <ac:chgData name="Ricardo Luís  Lachi" userId="S::ricardo.lachi@uems.br::0b9f0f11-920b-4b50-909b-3e4834942bd7" providerId="AD" clId="Web-{EA171AC8-B06B-49AF-9063-FF2360F5F53C}" dt="2019-09-22T21:47:32.636" v="22" actId="20577"/>
          <ac:spMkLst>
            <pc:docMk/>
            <pc:sldMk cId="2208308777" sldId="317"/>
            <ac:spMk id="2" creationId="{00000000-0000-0000-0000-000000000000}"/>
          </ac:spMkLst>
        </pc:spChg>
        <pc:spChg chg="mod">
          <ac:chgData name="Ricardo Luís  Lachi" userId="S::ricardo.lachi@uems.br::0b9f0f11-920b-4b50-909b-3e4834942bd7" providerId="AD" clId="Web-{EA171AC8-B06B-49AF-9063-FF2360F5F53C}" dt="2019-09-22T21:48:52.155" v="81" actId="20577"/>
          <ac:spMkLst>
            <pc:docMk/>
            <pc:sldMk cId="2208308777" sldId="317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22/09/2019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22/09/2019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22/09/2019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22/09/2019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22/09/2019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22/09/2019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22/09/2019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22/09/2019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22/09/2019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22/09/2019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22/09/2019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22/09/2019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5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>
                <a:solidFill>
                  <a:srgbClr val="002060"/>
                </a:solidFill>
              </a:rPr>
              <a:t>Árvore B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>
                <a:cs typeface="Calibri"/>
              </a:rPr>
              <a:t>Prof. Dr. Ricardo Luís </a:t>
            </a:r>
            <a:r>
              <a:rPr lang="pt-BR" dirty="0" err="1">
                <a:cs typeface="Calibri"/>
              </a:rPr>
              <a:t>Lachi</a:t>
            </a:r>
            <a:endParaRPr lang="pt-BR" dirty="0" err="1"/>
          </a:p>
        </p:txBody>
      </p:sp>
    </p:spTree>
    <p:extLst>
      <p:ext uri="{BB962C8B-B14F-4D97-AF65-F5344CB8AC3E}">
        <p14:creationId xmlns:p14="http://schemas.microsoft.com/office/powerpoint/2010/main" val="2955302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exemplo</a:t>
            </a:r>
            <a:br>
              <a:rPr lang="pt-BR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	Custo AVL – exemplo real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60240"/>
            <a:ext cx="8229600" cy="427707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dirty="0"/>
              <a:t>Suponha que você ligou para a central telefônica de atendimento de alguma operadora de celular;</a:t>
            </a:r>
          </a:p>
          <a:p>
            <a:pPr algn="just">
              <a:spcBef>
                <a:spcPts val="1200"/>
              </a:spcBef>
            </a:pPr>
            <a:r>
              <a:rPr lang="pt-BR" dirty="0"/>
              <a:t>Invariavelmente, eles perguntam seu nome, ou alguma outra informação que permita a eles localizar os seus dados cadastrais;</a:t>
            </a:r>
          </a:p>
          <a:p>
            <a:pPr algn="just">
              <a:spcBef>
                <a:spcPts val="1200"/>
              </a:spcBef>
            </a:pPr>
            <a:r>
              <a:rPr lang="pt-BR" dirty="0"/>
              <a:t>Agora imagine que a atendente foi fazer a consulta do seu cadastro no mesmo momento em que outras 199 consultas estão sendo feitas pelas outras 199 atendentes da central (não é incomum uma central de atendimento ter 400 atendentes ou mais, por exemplo). </a:t>
            </a:r>
          </a:p>
        </p:txBody>
      </p:sp>
    </p:spTree>
    <p:extLst>
      <p:ext uri="{BB962C8B-B14F-4D97-AF65-F5344CB8AC3E}">
        <p14:creationId xmlns:p14="http://schemas.microsoft.com/office/powerpoint/2010/main" val="2520017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exemplo</a:t>
            </a:r>
            <a:br>
              <a:rPr lang="pt-BR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	Custo AVL – exemplo real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60240"/>
            <a:ext cx="8229600" cy="4277072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Para “sorte” sua, a consulta da sua atendente foi colocada pelo sistema de gerenciamento de dados da operadora como a última consulta a ser atendida, ou seja, o 200º na fila;</a:t>
            </a:r>
          </a:p>
          <a:p>
            <a:pPr algn="just"/>
            <a:r>
              <a:rPr lang="pt-BR" dirty="0"/>
              <a:t>Como o sistema só consegue atender uma única consulta por vez, a requisição da sua atendente só será realizada após todas as outras 199 terem sido realizadas.</a:t>
            </a:r>
          </a:p>
        </p:txBody>
      </p:sp>
    </p:spTree>
    <p:extLst>
      <p:ext uri="{BB962C8B-B14F-4D97-AF65-F5344CB8AC3E}">
        <p14:creationId xmlns:p14="http://schemas.microsoft.com/office/powerpoint/2010/main" val="2719045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exemplo</a:t>
            </a:r>
            <a:br>
              <a:rPr lang="pt-BR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	Custo AVL – exemplo real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60240"/>
            <a:ext cx="8229600" cy="4277072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Como é comum, enquanto é feita a consulta, deixam alguma música tocando para você ouvir “agradavelmente”;</a:t>
            </a:r>
          </a:p>
          <a:p>
            <a:pPr algn="just"/>
            <a:r>
              <a:rPr lang="pt-BR" dirty="0"/>
              <a:t>Vamos fazer as contas de quanto tempo vai ouvir a música até a atendente ter seus dados na tela do terminal dela e voltar a falar com você.</a:t>
            </a:r>
          </a:p>
        </p:txBody>
      </p:sp>
    </p:spTree>
    <p:extLst>
      <p:ext uri="{BB962C8B-B14F-4D97-AF65-F5344CB8AC3E}">
        <p14:creationId xmlns:p14="http://schemas.microsoft.com/office/powerpoint/2010/main" val="1889130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exemplo</a:t>
            </a:r>
            <a:br>
              <a:rPr lang="pt-BR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	Custo AVL – exemplo real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60240"/>
            <a:ext cx="8229600" cy="4277072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Considerando o mesmo cadastro anterior (192 milhões de clientes), temos que cada consulta leva 0,28s.</a:t>
            </a:r>
          </a:p>
          <a:p>
            <a:pPr algn="just"/>
            <a:r>
              <a:rPr lang="pt-BR" dirty="0"/>
              <a:t>Portanto, como são 200 consultas, então demorará:</a:t>
            </a:r>
          </a:p>
          <a:p>
            <a:pPr marL="0" indent="0" algn="ctr">
              <a:buNone/>
            </a:pPr>
            <a:r>
              <a:rPr lang="pt-BR" dirty="0"/>
              <a:t>200 x 0,28s = </a:t>
            </a:r>
            <a:r>
              <a:rPr lang="pt-BR" b="1" dirty="0"/>
              <a:t>56s </a:t>
            </a:r>
          </a:p>
        </p:txBody>
      </p:sp>
    </p:spTree>
    <p:extLst>
      <p:ext uri="{BB962C8B-B14F-4D97-AF65-F5344CB8AC3E}">
        <p14:creationId xmlns:p14="http://schemas.microsoft.com/office/powerpoint/2010/main" val="2210976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exemplo</a:t>
            </a:r>
            <a:br>
              <a:rPr lang="pt-BR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	Custo AVL – exemplo real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60240"/>
            <a:ext cx="8229600" cy="4277072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Isso porque teve sorte de não ser o último da fila (são 400 atendentes, lembra?);</a:t>
            </a:r>
          </a:p>
          <a:p>
            <a:pPr algn="just"/>
            <a:r>
              <a:rPr lang="pt-BR" dirty="0"/>
              <a:t>E porque leva “só” 0,28s para cada consulta (imagine se demorasse mais? Você ia acabar ficando fã da música da operadora de celular...);</a:t>
            </a:r>
          </a:p>
          <a:p>
            <a:pPr algn="just"/>
            <a:r>
              <a:rPr lang="pt-BR" b="1" dirty="0"/>
              <a:t>Conclusão</a:t>
            </a:r>
            <a:r>
              <a:rPr lang="pt-BR" dirty="0"/>
              <a:t>: 0,28s parece pouco, mas pode não ser, dependendo da situação.</a:t>
            </a:r>
          </a:p>
        </p:txBody>
      </p:sp>
    </p:spTree>
    <p:extLst>
      <p:ext uri="{BB962C8B-B14F-4D97-AF65-F5344CB8AC3E}">
        <p14:creationId xmlns:p14="http://schemas.microsoft.com/office/powerpoint/2010/main" val="426260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introdução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367240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Para situações assim, em que não é possível ter todos os dados na memória RAM é que foi projetada a árvore B:</a:t>
            </a:r>
          </a:p>
          <a:p>
            <a:pPr lvl="1" algn="just"/>
            <a:r>
              <a:rPr lang="pt-BR" dirty="0"/>
              <a:t>Como uma forma de armazenamento em memória secundária.</a:t>
            </a:r>
          </a:p>
          <a:p>
            <a:pPr lvl="1" algn="just"/>
            <a:r>
              <a:rPr lang="pt-BR" dirty="0"/>
              <a:t>Diversos sistemas comerciais de bancos de dados as empregam.</a:t>
            </a:r>
          </a:p>
          <a:p>
            <a:pPr marL="457200" lvl="1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6180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definição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3650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sz="4000" b="1" dirty="0"/>
              <a:t>Definição informal</a:t>
            </a:r>
            <a:r>
              <a:rPr lang="pt-BR" sz="4000" dirty="0"/>
              <a:t>: é uma </a:t>
            </a:r>
            <a:r>
              <a:rPr lang="pt-BR" sz="4000" i="1" dirty="0"/>
              <a:t>árvore perfeita</a:t>
            </a:r>
            <a:r>
              <a:rPr lang="pt-BR" sz="4000" dirty="0"/>
              <a:t> com </a:t>
            </a:r>
            <a:r>
              <a:rPr lang="pt-BR" sz="4000" dirty="0" err="1"/>
              <a:t>aridade</a:t>
            </a:r>
            <a:r>
              <a:rPr lang="pt-BR" sz="4000" dirty="0"/>
              <a:t> (número de filhos por nó) muito grande.</a:t>
            </a:r>
          </a:p>
          <a:p>
            <a:pPr algn="just"/>
            <a:endParaRPr lang="pt-BR" sz="4100" dirty="0"/>
          </a:p>
          <a:p>
            <a:pPr algn="just"/>
            <a:r>
              <a:rPr lang="pt-BR" sz="4100" dirty="0"/>
              <a:t>Definição formal</a:t>
            </a:r>
          </a:p>
          <a:p>
            <a:pPr marL="457200" lvl="1" indent="0" algn="just">
              <a:buNone/>
            </a:pPr>
            <a:r>
              <a:rPr lang="pt-BR" sz="3300" i="1" dirty="0"/>
              <a:t>Seja </a:t>
            </a:r>
            <a:r>
              <a:rPr lang="pt-BR" sz="3300" b="1" i="1" dirty="0"/>
              <a:t>d</a:t>
            </a:r>
            <a:r>
              <a:rPr lang="pt-BR" sz="3300" i="1" dirty="0"/>
              <a:t> um número natural. Uma árvore B de </a:t>
            </a:r>
            <a:r>
              <a:rPr lang="pt-BR" sz="3300" b="1" i="1" dirty="0"/>
              <a:t>ordem d</a:t>
            </a:r>
            <a:r>
              <a:rPr lang="pt-BR" sz="3300" i="1" dirty="0"/>
              <a:t> é uma árvore </a:t>
            </a:r>
            <a:r>
              <a:rPr lang="pt-BR" sz="3300" i="1" dirty="0">
                <a:hlinkClick r:id="rId2" action="ppaction://hlinksldjump"/>
              </a:rPr>
              <a:t>ordenada</a:t>
            </a:r>
            <a:r>
              <a:rPr lang="pt-BR" sz="3300" i="1" dirty="0"/>
              <a:t> que é vazia, ou que satisfaz as seguintes condições:</a:t>
            </a:r>
          </a:p>
          <a:p>
            <a:pPr marL="936000" lvl="1" indent="-514350" algn="just">
              <a:spcBef>
                <a:spcPts val="1200"/>
              </a:spcBef>
              <a:buAutoNum type="arabicParenBoth"/>
            </a:pPr>
            <a:r>
              <a:rPr lang="pt-BR" sz="3000" i="1" dirty="0"/>
              <a:t>Cada nó, com exceção da raiz, tem no mínimo </a:t>
            </a:r>
            <a:r>
              <a:rPr lang="pt-BR" sz="3000" b="1" i="1" dirty="0"/>
              <a:t>d chaves</a:t>
            </a:r>
            <a:r>
              <a:rPr lang="pt-BR" sz="3000" i="1" dirty="0"/>
              <a:t>;</a:t>
            </a:r>
          </a:p>
          <a:p>
            <a:pPr marL="971550" lvl="1" indent="-514350" algn="just">
              <a:spcBef>
                <a:spcPts val="1200"/>
              </a:spcBef>
              <a:buAutoNum type="arabicParenBoth"/>
            </a:pPr>
            <a:r>
              <a:rPr lang="pt-BR" sz="3000" i="1" dirty="0"/>
              <a:t>Cada nó tem no máximo </a:t>
            </a:r>
            <a:r>
              <a:rPr lang="pt-BR" sz="3000" b="1" i="1" dirty="0"/>
              <a:t>2d chaves</a:t>
            </a:r>
            <a:r>
              <a:rPr lang="pt-BR" sz="3000" i="1" dirty="0"/>
              <a:t>; </a:t>
            </a:r>
          </a:p>
          <a:p>
            <a:pPr marL="971550" lvl="1" indent="-514350" algn="just">
              <a:spcBef>
                <a:spcPts val="1200"/>
              </a:spcBef>
              <a:buAutoNum type="arabicParenBoth"/>
            </a:pPr>
            <a:r>
              <a:rPr lang="pt-BR" sz="3000" i="1" dirty="0"/>
              <a:t>Todas as folhas estão no mesmo nível.</a:t>
            </a:r>
          </a:p>
          <a:p>
            <a:pPr lvl="1" algn="just"/>
            <a:endParaRPr lang="pt-BR" sz="3300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9141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exemplos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539552" y="1883612"/>
            <a:ext cx="2249621" cy="16661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/>
          <p:cNvSpPr txBox="1"/>
          <p:nvPr/>
        </p:nvSpPr>
        <p:spPr>
          <a:xfrm>
            <a:off x="552569" y="1556792"/>
            <a:ext cx="2236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Árvore B de ordem 2</a:t>
            </a:r>
          </a:p>
        </p:txBody>
      </p:sp>
      <p:sp>
        <p:nvSpPr>
          <p:cNvPr id="20" name="Elipse 19"/>
          <p:cNvSpPr/>
          <p:nvPr/>
        </p:nvSpPr>
        <p:spPr>
          <a:xfrm>
            <a:off x="1403648" y="2281348"/>
            <a:ext cx="632015" cy="7156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3278270" y="1883612"/>
            <a:ext cx="2229834" cy="16661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/>
          <p:cNvSpPr txBox="1"/>
          <p:nvPr/>
        </p:nvSpPr>
        <p:spPr>
          <a:xfrm>
            <a:off x="3291287" y="1556792"/>
            <a:ext cx="2216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Árvore B de ordem 2</a:t>
            </a:r>
          </a:p>
        </p:txBody>
      </p:sp>
      <p:sp>
        <p:nvSpPr>
          <p:cNvPr id="29" name="Elipse 28"/>
          <p:cNvSpPr/>
          <p:nvPr/>
        </p:nvSpPr>
        <p:spPr>
          <a:xfrm>
            <a:off x="3710318" y="2276872"/>
            <a:ext cx="1365738" cy="8517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002060"/>
                </a:solidFill>
              </a:rPr>
              <a:t>10   15</a:t>
            </a:r>
          </a:p>
        </p:txBody>
      </p:sp>
      <p:sp>
        <p:nvSpPr>
          <p:cNvPr id="30" name="Retângulo 29"/>
          <p:cNvSpPr/>
          <p:nvPr/>
        </p:nvSpPr>
        <p:spPr>
          <a:xfrm>
            <a:off x="5942566" y="1883612"/>
            <a:ext cx="2229834" cy="16661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5955583" y="1556792"/>
            <a:ext cx="2216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Árvore B de ordem 2</a:t>
            </a:r>
          </a:p>
        </p:txBody>
      </p:sp>
      <p:sp>
        <p:nvSpPr>
          <p:cNvPr id="32" name="Elipse 31"/>
          <p:cNvSpPr/>
          <p:nvPr/>
        </p:nvSpPr>
        <p:spPr>
          <a:xfrm>
            <a:off x="6014574" y="2276872"/>
            <a:ext cx="2016224" cy="8517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002060"/>
                </a:solidFill>
              </a:rPr>
              <a:t>10   15   18</a:t>
            </a:r>
          </a:p>
        </p:txBody>
      </p:sp>
      <p:sp>
        <p:nvSpPr>
          <p:cNvPr id="33" name="Retângulo 32"/>
          <p:cNvSpPr/>
          <p:nvPr/>
        </p:nvSpPr>
        <p:spPr>
          <a:xfrm>
            <a:off x="541966" y="4283171"/>
            <a:ext cx="2229834" cy="16661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CaixaDeTexto 33"/>
          <p:cNvSpPr txBox="1"/>
          <p:nvPr/>
        </p:nvSpPr>
        <p:spPr>
          <a:xfrm>
            <a:off x="554983" y="3956351"/>
            <a:ext cx="2216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Árvore B de ordem 2</a:t>
            </a:r>
          </a:p>
        </p:txBody>
      </p:sp>
      <p:sp>
        <p:nvSpPr>
          <p:cNvPr id="35" name="Elipse 34"/>
          <p:cNvSpPr/>
          <p:nvPr/>
        </p:nvSpPr>
        <p:spPr>
          <a:xfrm>
            <a:off x="613973" y="4572001"/>
            <a:ext cx="2084981" cy="9561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rgbClr val="002060"/>
                </a:solidFill>
              </a:rPr>
              <a:t>10   15   18    25</a:t>
            </a:r>
          </a:p>
        </p:txBody>
      </p:sp>
      <p:sp>
        <p:nvSpPr>
          <p:cNvPr id="36" name="Retângulo 35"/>
          <p:cNvSpPr/>
          <p:nvPr/>
        </p:nvSpPr>
        <p:spPr>
          <a:xfrm>
            <a:off x="3278270" y="4283171"/>
            <a:ext cx="2664296" cy="16661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CaixaDeTexto 36"/>
          <p:cNvSpPr txBox="1"/>
          <p:nvPr/>
        </p:nvSpPr>
        <p:spPr>
          <a:xfrm>
            <a:off x="3278270" y="3956351"/>
            <a:ext cx="2677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Árvore B de ordem 2</a:t>
            </a:r>
          </a:p>
        </p:txBody>
      </p:sp>
      <p:sp>
        <p:nvSpPr>
          <p:cNvPr id="38" name="Elipse 37"/>
          <p:cNvSpPr/>
          <p:nvPr/>
        </p:nvSpPr>
        <p:spPr>
          <a:xfrm>
            <a:off x="3409269" y="5042041"/>
            <a:ext cx="1044741" cy="8517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rgbClr val="002060"/>
                </a:solidFill>
              </a:rPr>
              <a:t>10   15</a:t>
            </a:r>
          </a:p>
        </p:txBody>
      </p:sp>
      <p:sp>
        <p:nvSpPr>
          <p:cNvPr id="41" name="Elipse 40"/>
          <p:cNvSpPr/>
          <p:nvPr/>
        </p:nvSpPr>
        <p:spPr>
          <a:xfrm>
            <a:off x="4742391" y="5029656"/>
            <a:ext cx="1070225" cy="8517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rgbClr val="002060"/>
                </a:solidFill>
              </a:rPr>
              <a:t>18   25</a:t>
            </a:r>
          </a:p>
        </p:txBody>
      </p:sp>
      <p:sp>
        <p:nvSpPr>
          <p:cNvPr id="42" name="Elipse 41"/>
          <p:cNvSpPr/>
          <p:nvPr/>
        </p:nvSpPr>
        <p:spPr>
          <a:xfrm>
            <a:off x="4244497" y="4369580"/>
            <a:ext cx="632015" cy="7156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002060"/>
                </a:solidFill>
              </a:rPr>
              <a:t>17</a:t>
            </a:r>
          </a:p>
        </p:txBody>
      </p:sp>
      <p:cxnSp>
        <p:nvCxnSpPr>
          <p:cNvPr id="8" name="Conector reto 7"/>
          <p:cNvCxnSpPr>
            <a:stCxn id="42" idx="2"/>
            <a:endCxn id="38" idx="0"/>
          </p:cNvCxnSpPr>
          <p:nvPr/>
        </p:nvCxnSpPr>
        <p:spPr>
          <a:xfrm flipH="1">
            <a:off x="3931640" y="4727382"/>
            <a:ext cx="312857" cy="314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>
            <a:stCxn id="42" idx="6"/>
            <a:endCxn id="41" idx="0"/>
          </p:cNvCxnSpPr>
          <p:nvPr/>
        </p:nvCxnSpPr>
        <p:spPr>
          <a:xfrm>
            <a:off x="4876512" y="4727382"/>
            <a:ext cx="400992" cy="3022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86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propriedades</a:t>
            </a:r>
          </a:p>
        </p:txBody>
      </p:sp>
      <p:sp>
        <p:nvSpPr>
          <p:cNvPr id="54" name="Retângulo 53"/>
          <p:cNvSpPr/>
          <p:nvPr/>
        </p:nvSpPr>
        <p:spPr>
          <a:xfrm>
            <a:off x="1730606" y="2243652"/>
            <a:ext cx="2229834" cy="16661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5" name="CaixaDeTexto 54"/>
          <p:cNvSpPr txBox="1"/>
          <p:nvPr/>
        </p:nvSpPr>
        <p:spPr>
          <a:xfrm>
            <a:off x="1743623" y="1825392"/>
            <a:ext cx="2216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Árvore B de ordem 2</a:t>
            </a:r>
          </a:p>
        </p:txBody>
      </p:sp>
      <p:sp>
        <p:nvSpPr>
          <p:cNvPr id="56" name="Elipse 55"/>
          <p:cNvSpPr/>
          <p:nvPr/>
        </p:nvSpPr>
        <p:spPr>
          <a:xfrm>
            <a:off x="1802613" y="2532482"/>
            <a:ext cx="2084981" cy="9561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rgbClr val="002060"/>
                </a:solidFill>
              </a:rPr>
              <a:t>10   15   18    25</a:t>
            </a:r>
          </a:p>
        </p:txBody>
      </p:sp>
      <p:sp>
        <p:nvSpPr>
          <p:cNvPr id="65" name="Elipse 64"/>
          <p:cNvSpPr/>
          <p:nvPr/>
        </p:nvSpPr>
        <p:spPr>
          <a:xfrm>
            <a:off x="1800200" y="2534424"/>
            <a:ext cx="2084981" cy="956142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srgbClr val="002060"/>
              </a:solidFill>
            </a:endParaRPr>
          </a:p>
        </p:txBody>
      </p:sp>
      <p:cxnSp>
        <p:nvCxnSpPr>
          <p:cNvPr id="67" name="Conector de seta reta 66"/>
          <p:cNvCxnSpPr>
            <a:stCxn id="65" idx="4"/>
          </p:cNvCxnSpPr>
          <p:nvPr/>
        </p:nvCxnSpPr>
        <p:spPr>
          <a:xfrm flipH="1">
            <a:off x="2842690" y="3490566"/>
            <a:ext cx="1" cy="103571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tângulo 67"/>
          <p:cNvSpPr/>
          <p:nvPr/>
        </p:nvSpPr>
        <p:spPr>
          <a:xfrm>
            <a:off x="1730606" y="4546426"/>
            <a:ext cx="6487768" cy="954107"/>
          </a:xfrm>
          <a:prstGeom prst="rect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pt-BR" sz="2800" i="1" dirty="0"/>
              <a:t>Cada nó tem no máximo </a:t>
            </a:r>
            <a:r>
              <a:rPr lang="pt-BR" sz="2800" b="1" i="1" dirty="0"/>
              <a:t>2d chaves </a:t>
            </a:r>
            <a:r>
              <a:rPr lang="pt-BR" sz="2800" i="1" dirty="0"/>
              <a:t>(no caso, d = 2); </a:t>
            </a:r>
          </a:p>
        </p:txBody>
      </p:sp>
      <p:sp>
        <p:nvSpPr>
          <p:cNvPr id="69" name="Retângulo 68"/>
          <p:cNvSpPr/>
          <p:nvPr/>
        </p:nvSpPr>
        <p:spPr>
          <a:xfrm>
            <a:off x="5554078" y="2243652"/>
            <a:ext cx="2664296" cy="16661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1" name="Seta para a direita 70"/>
          <p:cNvSpPr/>
          <p:nvPr/>
        </p:nvSpPr>
        <p:spPr>
          <a:xfrm>
            <a:off x="4198943" y="2839000"/>
            <a:ext cx="1080120" cy="5685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2" name="Elipse 71"/>
          <p:cNvSpPr/>
          <p:nvPr/>
        </p:nvSpPr>
        <p:spPr>
          <a:xfrm>
            <a:off x="5653850" y="3002522"/>
            <a:ext cx="1044741" cy="8517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rgbClr val="002060"/>
                </a:solidFill>
              </a:rPr>
              <a:t>10   15</a:t>
            </a:r>
          </a:p>
        </p:txBody>
      </p:sp>
      <p:sp>
        <p:nvSpPr>
          <p:cNvPr id="73" name="Elipse 72"/>
          <p:cNvSpPr/>
          <p:nvPr/>
        </p:nvSpPr>
        <p:spPr>
          <a:xfrm>
            <a:off x="6986972" y="2990137"/>
            <a:ext cx="1070225" cy="8517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rgbClr val="002060"/>
                </a:solidFill>
              </a:rPr>
              <a:t>18   25</a:t>
            </a:r>
          </a:p>
        </p:txBody>
      </p:sp>
      <p:sp>
        <p:nvSpPr>
          <p:cNvPr id="74" name="Elipse 73"/>
          <p:cNvSpPr/>
          <p:nvPr/>
        </p:nvSpPr>
        <p:spPr>
          <a:xfrm>
            <a:off x="6489078" y="2330061"/>
            <a:ext cx="632015" cy="7156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002060"/>
                </a:solidFill>
              </a:rPr>
              <a:t>17</a:t>
            </a:r>
          </a:p>
        </p:txBody>
      </p:sp>
      <p:cxnSp>
        <p:nvCxnSpPr>
          <p:cNvPr id="75" name="Conector reto 74"/>
          <p:cNvCxnSpPr>
            <a:stCxn id="74" idx="2"/>
            <a:endCxn id="72" idx="0"/>
          </p:cNvCxnSpPr>
          <p:nvPr/>
        </p:nvCxnSpPr>
        <p:spPr>
          <a:xfrm flipH="1">
            <a:off x="6176221" y="2687863"/>
            <a:ext cx="312857" cy="314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to 75"/>
          <p:cNvCxnSpPr>
            <a:stCxn id="74" idx="6"/>
            <a:endCxn id="73" idx="0"/>
          </p:cNvCxnSpPr>
          <p:nvPr/>
        </p:nvCxnSpPr>
        <p:spPr>
          <a:xfrm>
            <a:off x="7121093" y="2687863"/>
            <a:ext cx="400992" cy="3022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91300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propriedades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4558983" y="2243652"/>
            <a:ext cx="2664296" cy="16661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CaixaDeTexto 37"/>
          <p:cNvSpPr txBox="1"/>
          <p:nvPr/>
        </p:nvSpPr>
        <p:spPr>
          <a:xfrm>
            <a:off x="4558983" y="1825392"/>
            <a:ext cx="2677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Árvore B de ordem 2</a:t>
            </a:r>
          </a:p>
        </p:txBody>
      </p:sp>
      <p:sp>
        <p:nvSpPr>
          <p:cNvPr id="41" name="Elipse 40"/>
          <p:cNvSpPr/>
          <p:nvPr/>
        </p:nvSpPr>
        <p:spPr>
          <a:xfrm>
            <a:off x="4689982" y="3002522"/>
            <a:ext cx="1044741" cy="8517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rgbClr val="002060"/>
                </a:solidFill>
              </a:rPr>
              <a:t>10   15</a:t>
            </a:r>
          </a:p>
        </p:txBody>
      </p:sp>
      <p:sp>
        <p:nvSpPr>
          <p:cNvPr id="42" name="Elipse 41"/>
          <p:cNvSpPr/>
          <p:nvPr/>
        </p:nvSpPr>
        <p:spPr>
          <a:xfrm>
            <a:off x="6023104" y="2990137"/>
            <a:ext cx="1070225" cy="8517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rgbClr val="002060"/>
                </a:solidFill>
              </a:rPr>
              <a:t>18   25</a:t>
            </a:r>
          </a:p>
        </p:txBody>
      </p:sp>
      <p:sp>
        <p:nvSpPr>
          <p:cNvPr id="44" name="Elipse 43"/>
          <p:cNvSpPr/>
          <p:nvPr/>
        </p:nvSpPr>
        <p:spPr>
          <a:xfrm>
            <a:off x="5525210" y="2330061"/>
            <a:ext cx="632015" cy="7156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002060"/>
                </a:solidFill>
              </a:rPr>
              <a:t>17</a:t>
            </a:r>
          </a:p>
        </p:txBody>
      </p:sp>
      <p:cxnSp>
        <p:nvCxnSpPr>
          <p:cNvPr id="50" name="Conector reto 49"/>
          <p:cNvCxnSpPr>
            <a:stCxn id="44" idx="2"/>
            <a:endCxn id="41" idx="0"/>
          </p:cNvCxnSpPr>
          <p:nvPr/>
        </p:nvCxnSpPr>
        <p:spPr>
          <a:xfrm flipH="1">
            <a:off x="5212353" y="2687863"/>
            <a:ext cx="312857" cy="314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to 50"/>
          <p:cNvCxnSpPr>
            <a:stCxn id="44" idx="6"/>
            <a:endCxn id="42" idx="0"/>
          </p:cNvCxnSpPr>
          <p:nvPr/>
        </p:nvCxnSpPr>
        <p:spPr>
          <a:xfrm>
            <a:off x="6157225" y="2687863"/>
            <a:ext cx="400992" cy="3022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Elipse 51"/>
          <p:cNvSpPr/>
          <p:nvPr/>
        </p:nvSpPr>
        <p:spPr>
          <a:xfrm>
            <a:off x="4688252" y="2996952"/>
            <a:ext cx="1044741" cy="851711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srgbClr val="002060"/>
              </a:solidFill>
            </a:endParaRPr>
          </a:p>
        </p:txBody>
      </p:sp>
      <p:sp>
        <p:nvSpPr>
          <p:cNvPr id="53" name="Elipse 52"/>
          <p:cNvSpPr/>
          <p:nvPr/>
        </p:nvSpPr>
        <p:spPr>
          <a:xfrm>
            <a:off x="6022055" y="2981712"/>
            <a:ext cx="1070225" cy="851711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srgbClr val="002060"/>
              </a:solidFill>
            </a:endParaRPr>
          </a:p>
        </p:txBody>
      </p:sp>
      <p:sp>
        <p:nvSpPr>
          <p:cNvPr id="54" name="Retângulo 53"/>
          <p:cNvSpPr/>
          <p:nvPr/>
        </p:nvSpPr>
        <p:spPr>
          <a:xfrm>
            <a:off x="613974" y="2243652"/>
            <a:ext cx="2229834" cy="16661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5" name="CaixaDeTexto 54"/>
          <p:cNvSpPr txBox="1"/>
          <p:nvPr/>
        </p:nvSpPr>
        <p:spPr>
          <a:xfrm>
            <a:off x="626991" y="1825392"/>
            <a:ext cx="2216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Árvore B de ordem 2</a:t>
            </a:r>
          </a:p>
        </p:txBody>
      </p:sp>
      <p:sp>
        <p:nvSpPr>
          <p:cNvPr id="56" name="Elipse 55"/>
          <p:cNvSpPr/>
          <p:nvPr/>
        </p:nvSpPr>
        <p:spPr>
          <a:xfrm>
            <a:off x="685981" y="2532482"/>
            <a:ext cx="2084981" cy="9561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rgbClr val="002060"/>
                </a:solidFill>
              </a:rPr>
              <a:t>10   15   18    25</a:t>
            </a:r>
          </a:p>
        </p:txBody>
      </p:sp>
      <p:cxnSp>
        <p:nvCxnSpPr>
          <p:cNvPr id="10" name="Conector reto 9"/>
          <p:cNvCxnSpPr>
            <a:stCxn id="52" idx="4"/>
          </p:cNvCxnSpPr>
          <p:nvPr/>
        </p:nvCxnSpPr>
        <p:spPr>
          <a:xfrm flipH="1">
            <a:off x="5210622" y="3848663"/>
            <a:ext cx="1" cy="732465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aixaDeTexto 59"/>
          <p:cNvSpPr txBox="1"/>
          <p:nvPr/>
        </p:nvSpPr>
        <p:spPr>
          <a:xfrm>
            <a:off x="4572000" y="1799104"/>
            <a:ext cx="267731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Árvore B de ordem </a:t>
            </a: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</a:p>
        </p:txBody>
      </p:sp>
      <p:cxnSp>
        <p:nvCxnSpPr>
          <p:cNvPr id="12" name="Conector reto 11"/>
          <p:cNvCxnSpPr/>
          <p:nvPr/>
        </p:nvCxnSpPr>
        <p:spPr>
          <a:xfrm>
            <a:off x="6948264" y="1999159"/>
            <a:ext cx="1152128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/>
          <p:cNvSpPr/>
          <p:nvPr/>
        </p:nvSpPr>
        <p:spPr>
          <a:xfrm>
            <a:off x="6717000" y="1799104"/>
            <a:ext cx="216024" cy="395620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5" name="Conector reto 14"/>
          <p:cNvCxnSpPr/>
          <p:nvPr/>
        </p:nvCxnSpPr>
        <p:spPr>
          <a:xfrm>
            <a:off x="8085152" y="1994818"/>
            <a:ext cx="7288" cy="2531462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to 60"/>
          <p:cNvCxnSpPr/>
          <p:nvPr/>
        </p:nvCxnSpPr>
        <p:spPr>
          <a:xfrm flipH="1">
            <a:off x="6561935" y="3861048"/>
            <a:ext cx="1" cy="732465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tângulo 62"/>
          <p:cNvSpPr/>
          <p:nvPr/>
        </p:nvSpPr>
        <p:spPr>
          <a:xfrm>
            <a:off x="3563888" y="4615968"/>
            <a:ext cx="5313352" cy="646331"/>
          </a:xfrm>
          <a:prstGeom prst="rect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pt-BR" i="1" dirty="0"/>
              <a:t>Cada nó, </a:t>
            </a:r>
            <a:r>
              <a:rPr lang="pt-BR" b="1" i="1" dirty="0">
                <a:solidFill>
                  <a:srgbClr val="FF0000"/>
                </a:solidFill>
              </a:rPr>
              <a:t>com exceção da raiz</a:t>
            </a:r>
            <a:r>
              <a:rPr lang="pt-BR" i="1" dirty="0"/>
              <a:t>, tem no mínimo </a:t>
            </a:r>
            <a:r>
              <a:rPr lang="pt-BR" b="1" i="1" dirty="0"/>
              <a:t>d chaves</a:t>
            </a:r>
            <a:r>
              <a:rPr lang="pt-BR" i="1" dirty="0"/>
              <a:t> (no caso d = 2).</a:t>
            </a:r>
          </a:p>
        </p:txBody>
      </p:sp>
      <p:sp>
        <p:nvSpPr>
          <p:cNvPr id="64" name="Seta para a direita 63"/>
          <p:cNvSpPr/>
          <p:nvPr/>
        </p:nvSpPr>
        <p:spPr>
          <a:xfrm>
            <a:off x="3203848" y="2839000"/>
            <a:ext cx="1080120" cy="5685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Retângulo 26"/>
          <p:cNvSpPr/>
          <p:nvPr/>
        </p:nvSpPr>
        <p:spPr>
          <a:xfrm>
            <a:off x="3563888" y="5597245"/>
            <a:ext cx="5313352" cy="369332"/>
          </a:xfrm>
          <a:prstGeom prst="rect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pt-BR" i="1" dirty="0"/>
              <a:t>Todas as folhas estão no mesmo nível.</a:t>
            </a:r>
          </a:p>
        </p:txBody>
      </p:sp>
      <p:cxnSp>
        <p:nvCxnSpPr>
          <p:cNvPr id="5" name="Conector de seta reta 4"/>
          <p:cNvCxnSpPr>
            <a:stCxn id="63" idx="2"/>
            <a:endCxn id="27" idx="0"/>
          </p:cNvCxnSpPr>
          <p:nvPr/>
        </p:nvCxnSpPr>
        <p:spPr>
          <a:xfrm>
            <a:off x="6220564" y="5262299"/>
            <a:ext cx="0" cy="33494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22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60" grpId="0" animBg="1"/>
      <p:bldP spid="13" grpId="0" animBg="1"/>
      <p:bldP spid="63" grpId="0" animBg="1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comparação com outras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pt-BR" dirty="0"/>
              <a:t>Árvore binária de busca: </a:t>
            </a:r>
          </a:p>
          <a:p>
            <a:pPr lvl="1"/>
            <a:r>
              <a:rPr lang="pt-BR" b="1" dirty="0"/>
              <a:t>O(n): </a:t>
            </a:r>
            <a:r>
              <a:rPr lang="pt-BR" dirty="0"/>
              <a:t>busca, inserção e remoção;</a:t>
            </a:r>
          </a:p>
          <a:p>
            <a:pPr lvl="1"/>
            <a:r>
              <a:rPr lang="pt-BR" b="1" dirty="0"/>
              <a:t>n</a:t>
            </a:r>
            <a:r>
              <a:rPr lang="pt-BR" dirty="0"/>
              <a:t> acessos na memória.</a:t>
            </a:r>
          </a:p>
          <a:p>
            <a:pPr>
              <a:spcBef>
                <a:spcPts val="1200"/>
              </a:spcBef>
            </a:pPr>
            <a:r>
              <a:rPr lang="pt-BR" dirty="0"/>
              <a:t>Árvore AVL</a:t>
            </a:r>
          </a:p>
          <a:p>
            <a:pPr lvl="1"/>
            <a:r>
              <a:rPr lang="pt-BR" b="1" dirty="0"/>
              <a:t>O(log n): </a:t>
            </a:r>
            <a:r>
              <a:rPr lang="pt-BR" dirty="0"/>
              <a:t>busca, inserção e remoção;</a:t>
            </a:r>
          </a:p>
          <a:p>
            <a:pPr lvl="1" algn="just"/>
            <a:r>
              <a:rPr lang="pt-BR" b="1" dirty="0"/>
              <a:t>log</a:t>
            </a:r>
            <a:r>
              <a:rPr lang="pt-BR" b="1" baseline="-25000" dirty="0"/>
              <a:t>2</a:t>
            </a:r>
            <a:r>
              <a:rPr lang="pt-BR" b="1" dirty="0"/>
              <a:t> (n + 1)</a:t>
            </a:r>
            <a:r>
              <a:rPr lang="pt-BR" dirty="0"/>
              <a:t> acessos na memória. Mais precisamente, </a:t>
            </a:r>
            <a:r>
              <a:rPr lang="pt-BR" b="1" dirty="0"/>
              <a:t>1.44 log</a:t>
            </a:r>
            <a:r>
              <a:rPr lang="pt-BR" b="1" baseline="-25000" dirty="0"/>
              <a:t>2</a:t>
            </a:r>
            <a:r>
              <a:rPr lang="pt-BR" b="1" dirty="0"/>
              <a:t> (n + 2)</a:t>
            </a:r>
            <a:r>
              <a:rPr lang="pt-BR" dirty="0"/>
              <a:t> acessos:</a:t>
            </a:r>
          </a:p>
          <a:p>
            <a:pPr lvl="2" algn="just"/>
            <a:r>
              <a:rPr lang="pt-BR" dirty="0"/>
              <a:t>Considerando que pode existir uma diferença de uma unidade na altura das </a:t>
            </a:r>
            <a:r>
              <a:rPr lang="pt-BR" dirty="0" err="1"/>
              <a:t>subárvores</a:t>
            </a:r>
            <a:r>
              <a:rPr lang="pt-BR" dirty="0"/>
              <a:t> direitas e esquerdas.</a:t>
            </a:r>
          </a:p>
        </p:txBody>
      </p:sp>
    </p:spTree>
    <p:extLst>
      <p:ext uri="{BB962C8B-B14F-4D97-AF65-F5344CB8AC3E}">
        <p14:creationId xmlns:p14="http://schemas.microsoft.com/office/powerpoint/2010/main" val="10188439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conceito de página</a:t>
            </a:r>
          </a:p>
        </p:txBody>
      </p:sp>
      <p:sp>
        <p:nvSpPr>
          <p:cNvPr id="54" name="Retângulo 53"/>
          <p:cNvSpPr/>
          <p:nvPr/>
        </p:nvSpPr>
        <p:spPr>
          <a:xfrm>
            <a:off x="2414174" y="2243652"/>
            <a:ext cx="2229834" cy="16661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5" name="CaixaDeTexto 54"/>
          <p:cNvSpPr txBox="1"/>
          <p:nvPr/>
        </p:nvSpPr>
        <p:spPr>
          <a:xfrm>
            <a:off x="2427191" y="1825392"/>
            <a:ext cx="2216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Árvore B de ordem 2</a:t>
            </a:r>
          </a:p>
        </p:txBody>
      </p:sp>
      <p:sp>
        <p:nvSpPr>
          <p:cNvPr id="56" name="Elipse 55"/>
          <p:cNvSpPr/>
          <p:nvPr/>
        </p:nvSpPr>
        <p:spPr>
          <a:xfrm>
            <a:off x="2486181" y="2532482"/>
            <a:ext cx="2084981" cy="9561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rgbClr val="002060"/>
                </a:solidFill>
              </a:rPr>
              <a:t>10   15   18    25</a:t>
            </a:r>
          </a:p>
        </p:txBody>
      </p:sp>
      <p:sp>
        <p:nvSpPr>
          <p:cNvPr id="2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509120"/>
            <a:ext cx="8229600" cy="1656184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Um nó, na realidade, pode conter mais de uma chave. Por isso, no contexto de árvores B, um nó, recebe o nome de </a:t>
            </a:r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página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36485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quantidade de filhos</a:t>
            </a:r>
          </a:p>
        </p:txBody>
      </p:sp>
      <p:sp>
        <p:nvSpPr>
          <p:cNvPr id="2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509120"/>
            <a:ext cx="8229600" cy="1656184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Uma página com x chaves, terá sempre x + 1 filhos. </a:t>
            </a:r>
          </a:p>
          <a:p>
            <a:pPr lvl="1" algn="just"/>
            <a:r>
              <a:rPr lang="pt-BR" dirty="0"/>
              <a:t>Exceção é claro se a página for uma folha!</a:t>
            </a:r>
          </a:p>
        </p:txBody>
      </p:sp>
      <p:sp>
        <p:nvSpPr>
          <p:cNvPr id="7" name="Retângulo 6"/>
          <p:cNvSpPr/>
          <p:nvPr/>
        </p:nvSpPr>
        <p:spPr>
          <a:xfrm>
            <a:off x="2987824" y="2266947"/>
            <a:ext cx="2664296" cy="16661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2987824" y="1940127"/>
            <a:ext cx="2677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Árvore B de ordem 2</a:t>
            </a:r>
          </a:p>
        </p:txBody>
      </p:sp>
      <p:sp>
        <p:nvSpPr>
          <p:cNvPr id="9" name="Elipse 8"/>
          <p:cNvSpPr/>
          <p:nvPr/>
        </p:nvSpPr>
        <p:spPr>
          <a:xfrm>
            <a:off x="3118823" y="3025817"/>
            <a:ext cx="1044741" cy="8517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rgbClr val="002060"/>
                </a:solidFill>
              </a:rPr>
              <a:t>10   15</a:t>
            </a:r>
          </a:p>
        </p:txBody>
      </p:sp>
      <p:sp>
        <p:nvSpPr>
          <p:cNvPr id="10" name="Elipse 9"/>
          <p:cNvSpPr/>
          <p:nvPr/>
        </p:nvSpPr>
        <p:spPr>
          <a:xfrm>
            <a:off x="4451945" y="3013432"/>
            <a:ext cx="1070225" cy="8517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rgbClr val="002060"/>
                </a:solidFill>
              </a:rPr>
              <a:t>18   25</a:t>
            </a:r>
          </a:p>
        </p:txBody>
      </p:sp>
      <p:sp>
        <p:nvSpPr>
          <p:cNvPr id="11" name="Elipse 10"/>
          <p:cNvSpPr/>
          <p:nvPr/>
        </p:nvSpPr>
        <p:spPr>
          <a:xfrm>
            <a:off x="3954051" y="2353356"/>
            <a:ext cx="632015" cy="7156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002060"/>
                </a:solidFill>
              </a:rPr>
              <a:t>17</a:t>
            </a:r>
          </a:p>
        </p:txBody>
      </p:sp>
      <p:cxnSp>
        <p:nvCxnSpPr>
          <p:cNvPr id="12" name="Conector reto 11"/>
          <p:cNvCxnSpPr>
            <a:stCxn id="11" idx="2"/>
            <a:endCxn id="9" idx="0"/>
          </p:cNvCxnSpPr>
          <p:nvPr/>
        </p:nvCxnSpPr>
        <p:spPr>
          <a:xfrm flipH="1">
            <a:off x="3641194" y="2711158"/>
            <a:ext cx="312857" cy="314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>
            <a:stCxn id="11" idx="6"/>
            <a:endCxn id="10" idx="0"/>
          </p:cNvCxnSpPr>
          <p:nvPr/>
        </p:nvCxnSpPr>
        <p:spPr>
          <a:xfrm>
            <a:off x="4586066" y="2711158"/>
            <a:ext cx="400992" cy="3022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20760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057400" indent="-2057400"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  <a:endParaRPr lang="pt-BR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4056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Ligação para uma central de atendimento de celular</a:t>
            </a:r>
          </a:p>
          <a:p>
            <a:pPr lvl="1" algn="just"/>
            <a:r>
              <a:rPr lang="pt-BR" dirty="0"/>
              <a:t>Condições</a:t>
            </a:r>
          </a:p>
          <a:p>
            <a:pPr lvl="2" algn="just"/>
            <a:r>
              <a:rPr lang="pt-BR" dirty="0"/>
              <a:t>192 MB de chaves (suponha que seja o cadastro da população inteira de um país);</a:t>
            </a:r>
          </a:p>
          <a:p>
            <a:pPr lvl="2" algn="just"/>
            <a:r>
              <a:rPr lang="pt-BR" dirty="0"/>
              <a:t>Cada registro indexado por uma chave ocupa 8 KB, ou seja, a base de dados totaliza 1,536 TB (8 KB x 192 MB);</a:t>
            </a:r>
          </a:p>
          <a:p>
            <a:pPr lvl="2" algn="just">
              <a:spcBef>
                <a:spcPts val="1200"/>
              </a:spcBef>
            </a:pPr>
            <a:r>
              <a:rPr lang="pt-BR" dirty="0"/>
              <a:t>200ª consulta a ser atendida na fila de 400 consultas (central com 400 telefonistas);</a:t>
            </a:r>
          </a:p>
        </p:txBody>
      </p:sp>
    </p:spTree>
    <p:extLst>
      <p:ext uri="{BB962C8B-B14F-4D97-AF65-F5344CB8AC3E}">
        <p14:creationId xmlns:p14="http://schemas.microsoft.com/office/powerpoint/2010/main" val="37056789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2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92500" lnSpcReduction="10000"/>
          </a:bodyPr>
          <a:lstStyle/>
          <a:p>
            <a:pPr lvl="1" algn="just"/>
            <a:r>
              <a:rPr lang="pt-BR" dirty="0"/>
              <a:t>Condições</a:t>
            </a:r>
          </a:p>
          <a:p>
            <a:pPr lvl="2" algn="just">
              <a:spcBef>
                <a:spcPts val="1200"/>
              </a:spcBef>
            </a:pPr>
            <a:r>
              <a:rPr lang="pt-BR" dirty="0"/>
              <a:t>Tempo máximo para o atendente começar a ler o registro retornado pelo sistema para você ao telefone:  </a:t>
            </a:r>
            <a:r>
              <a:rPr lang="pt-BR" b="1" dirty="0"/>
              <a:t>5 segundos</a:t>
            </a:r>
            <a:r>
              <a:rPr lang="pt-BR" dirty="0"/>
              <a:t>.</a:t>
            </a:r>
          </a:p>
          <a:p>
            <a:pPr lvl="3" algn="just">
              <a:spcBef>
                <a:spcPts val="1200"/>
              </a:spcBef>
            </a:pPr>
            <a:r>
              <a:rPr lang="pt-BR" dirty="0"/>
              <a:t>Observação 1: nesse tempo já deve estar incluído o tempo de reação da atendente. Considere que o tempo de reação, </a:t>
            </a:r>
            <a:r>
              <a:rPr lang="pt-BR" b="1" dirty="0"/>
              <a:t>sem contar o stress</a:t>
            </a:r>
            <a:r>
              <a:rPr lang="pt-BR" dirty="0"/>
              <a:t>, é de 0,75 segundo (ver referências). Isto é, o intervalo de tempo entre a informação ser apresentada na tela e ela começar a ler a informação é de 0,75 segundo.</a:t>
            </a:r>
          </a:p>
          <a:p>
            <a:pPr lvl="3" algn="just">
              <a:spcBef>
                <a:spcPts val="1200"/>
              </a:spcBef>
            </a:pPr>
            <a:r>
              <a:rPr lang="pt-BR" dirty="0"/>
              <a:t>Observação 2: nesse tempo já deve estar incluído o tempo de uma piscada da atendente. Considere que a atendente piscou no exato momento em que a informação foi apresentada na tela e, somente depois de ter piscado, que começou a ler a mensagem. E que o tempo de piscar de um ser humano é de 3/4 de segundo (ver referências).</a:t>
            </a:r>
          </a:p>
          <a:p>
            <a:pPr lvl="3" algn="just">
              <a:spcBef>
                <a:spcPts val="1200"/>
              </a:spcBef>
            </a:pPr>
            <a:r>
              <a:rPr lang="pt-BR" dirty="0"/>
              <a:t>Conclusão: de fato, seu sistema deve ser capaz de localizar um registro em até 3,5 segundos ( = 5 - 0,75 - 0,75)</a:t>
            </a:r>
          </a:p>
        </p:txBody>
      </p:sp>
    </p:spTree>
    <p:extLst>
      <p:ext uri="{BB962C8B-B14F-4D97-AF65-F5344CB8AC3E}">
        <p14:creationId xmlns:p14="http://schemas.microsoft.com/office/powerpoint/2010/main" val="33129375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2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8052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Pergunta: </a:t>
            </a:r>
          </a:p>
          <a:p>
            <a:pPr lvl="1" algn="just"/>
            <a:r>
              <a:rPr lang="pt-BR" dirty="0"/>
              <a:t>Qual a ordem d da árvore B que deve ser definida para que as condições especificadas sejam atendidas?</a:t>
            </a:r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54554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2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dirty="0"/>
              <a:t>Opções que a sua resposta deve contemplar:</a:t>
            </a:r>
          </a:p>
          <a:p>
            <a:pPr lvl="1" algn="just"/>
            <a:r>
              <a:rPr lang="pt-BR" dirty="0"/>
              <a:t>Servidor dedicado só executando o SO e o SGBD de armazenamento e gerenciamento das chaves.</a:t>
            </a:r>
          </a:p>
          <a:p>
            <a:pPr lvl="1" algn="just"/>
            <a:r>
              <a:rPr lang="pt-BR" dirty="0"/>
              <a:t>Tamanho dos blocos suportados pelo SO: 512 ou 1024 ou 2048 ou 4096 ou 8092</a:t>
            </a:r>
            <a:r>
              <a:rPr lang="pt-BR" b="1" dirty="0"/>
              <a:t>.</a:t>
            </a:r>
          </a:p>
          <a:p>
            <a:pPr lvl="1" algn="just"/>
            <a:r>
              <a:rPr lang="pt-BR" dirty="0"/>
              <a:t>Tempo de acesso HD: 10 milissegundos. </a:t>
            </a:r>
            <a:endParaRPr lang="pt-BR" b="1" dirty="0"/>
          </a:p>
          <a:p>
            <a:pPr lvl="1" algn="just"/>
            <a:r>
              <a:rPr lang="pt-BR" dirty="0"/>
              <a:t>Tamanho disco: 1 TB, 2 TB, 4 TB, 8 TB, 16 TB. </a:t>
            </a:r>
          </a:p>
          <a:p>
            <a:pPr lvl="1" algn="just"/>
            <a:r>
              <a:rPr lang="pt-BR" dirty="0"/>
              <a:t>Número de arquivos do SO e do SGBD: 10.000 (dez mil).</a:t>
            </a:r>
          </a:p>
          <a:p>
            <a:pPr lvl="1" algn="just"/>
            <a:r>
              <a:rPr lang="pt-BR" dirty="0"/>
              <a:t>Fragmentação interna: 100%. </a:t>
            </a:r>
          </a:p>
          <a:p>
            <a:pPr lvl="1" algn="just"/>
            <a:r>
              <a:rPr lang="pt-BR" dirty="0"/>
              <a:t>Taxa de espaço perdido internamente por arquivo = 100% do tamanho </a:t>
            </a:r>
            <a:r>
              <a:rPr lang="pt-BR"/>
              <a:t>do bloco configurado</a:t>
            </a:r>
            <a:endParaRPr lang="pt-BR" b="1" dirty="0"/>
          </a:p>
          <a:p>
            <a:pPr lvl="1" algn="just"/>
            <a:r>
              <a:rPr lang="pt-BR" dirty="0"/>
              <a:t>Quantidade memória RAM da máquina: 4 GB. </a:t>
            </a:r>
            <a:endParaRPr lang="pt-BR" b="1" dirty="0"/>
          </a:p>
          <a:p>
            <a:pPr lvl="1" algn="just"/>
            <a:r>
              <a:rPr lang="pt-BR" dirty="0"/>
              <a:t>Quantidade memória RAM consumida pelo SO + SGBD: 1 GB. </a:t>
            </a:r>
          </a:p>
          <a:p>
            <a:pPr lvl="1" algn="just"/>
            <a:r>
              <a:rPr lang="pt-BR" dirty="0"/>
              <a:t>Fragmentação externa dos dados armazenados no HD: 1%.</a:t>
            </a:r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3269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2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/>
          </a:bodyPr>
          <a:lstStyle/>
          <a:p>
            <a:pPr lvl="1" algn="just"/>
            <a:r>
              <a:rPr lang="pt-BR" dirty="0"/>
              <a:t>Análise:</a:t>
            </a:r>
          </a:p>
          <a:p>
            <a:pPr lvl="2" algn="just"/>
            <a:r>
              <a:rPr lang="pt-BR" dirty="0"/>
              <a:t>Como o SO e SGBD consomem 1 GB e o servidor contém 4 GB, significa que só terei 3 GB para o armazenamento dos dados. </a:t>
            </a:r>
          </a:p>
          <a:p>
            <a:pPr lvl="2" algn="just"/>
            <a:r>
              <a:rPr lang="pt-BR" b="1" dirty="0"/>
              <a:t>Conclusão</a:t>
            </a:r>
            <a:r>
              <a:rPr lang="pt-BR" dirty="0"/>
              <a:t>: preciso indexar os dados via árvore B porque não dá para trazer todos os dados para a memória RAM!</a:t>
            </a:r>
          </a:p>
          <a:p>
            <a:pPr lvl="3" algn="just"/>
            <a:r>
              <a:rPr lang="pt-BR" dirty="0"/>
              <a:t>São 1,536 TB de dados (8 KB um registro x 192 MB chaves);</a:t>
            </a:r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93394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2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lnSpcReduction="10000"/>
          </a:bodyPr>
          <a:lstStyle/>
          <a:p>
            <a:pPr lvl="1" algn="just"/>
            <a:r>
              <a:rPr lang="pt-BR" dirty="0"/>
              <a:t>Análise:</a:t>
            </a:r>
          </a:p>
          <a:p>
            <a:pPr lvl="2" algn="just"/>
            <a:r>
              <a:rPr lang="pt-BR" dirty="0"/>
              <a:t>Necessário servidor dedicado que só execute o SO e o SGBD de modo a evitar gasto de tempo e consumo de memória com a execução de outros programas simultaneamente;</a:t>
            </a:r>
          </a:p>
          <a:p>
            <a:pPr lvl="2" algn="just"/>
            <a:r>
              <a:rPr lang="pt-BR" dirty="0"/>
              <a:t>Como é dedicado consegue se garantir baixa fragmentação. Isso porque durante a operação diária, basicamente, são operações de consultas ao SGBD o que não causa fragmentação. E, ao final do expediente, sempre se pode fazer uma desfragmentação da base de dados.</a:t>
            </a:r>
          </a:p>
          <a:p>
            <a:pPr lvl="2" algn="just"/>
            <a:r>
              <a:rPr lang="pt-BR" dirty="0"/>
              <a:t>A fragmentação de 1% deve-se ao funcionamento do próprio SO e do SGBD que, por si sós, geram alguma fragmentação : arquivos temporários, </a:t>
            </a:r>
            <a:r>
              <a:rPr lang="pt-BR" i="1" dirty="0"/>
              <a:t>swap</a:t>
            </a:r>
            <a:r>
              <a:rPr lang="pt-BR" dirty="0"/>
              <a:t>, etc.</a:t>
            </a:r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95660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2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/>
          </a:bodyPr>
          <a:lstStyle/>
          <a:p>
            <a:pPr lvl="1" algn="just"/>
            <a:r>
              <a:rPr lang="pt-BR" dirty="0"/>
              <a:t>Análise:</a:t>
            </a:r>
          </a:p>
          <a:p>
            <a:pPr lvl="2" algn="just"/>
            <a:r>
              <a:rPr lang="pt-BR" dirty="0"/>
              <a:t>Tamanho do </a:t>
            </a:r>
            <a:r>
              <a:rPr lang="pt-BR" i="1" dirty="0"/>
              <a:t>bloco</a:t>
            </a:r>
            <a:r>
              <a:rPr lang="pt-BR" dirty="0"/>
              <a:t>: </a:t>
            </a:r>
          </a:p>
          <a:p>
            <a:pPr lvl="3" algn="just"/>
            <a:r>
              <a:rPr lang="pt-BR" dirty="0"/>
              <a:t>Quanto menor, menor a fragmentação interna; quanto maior, maior a fragmentação interna; </a:t>
            </a:r>
          </a:p>
          <a:p>
            <a:pPr lvl="3" algn="just"/>
            <a:r>
              <a:rPr lang="pt-BR" dirty="0"/>
              <a:t>Quanto menor, maior a fragmentação externa; quanto maior, menor a fragmentação externa. </a:t>
            </a:r>
          </a:p>
          <a:p>
            <a:pPr lvl="3" algn="just"/>
            <a:r>
              <a:rPr lang="pt-BR" dirty="0"/>
              <a:t>Conclusão: escolho configurar o SO com o maior </a:t>
            </a:r>
            <a:r>
              <a:rPr lang="pt-BR" i="1" dirty="0"/>
              <a:t>bloco possível</a:t>
            </a:r>
            <a:r>
              <a:rPr lang="pt-BR" dirty="0"/>
              <a:t>, que no caso é o</a:t>
            </a:r>
            <a:r>
              <a:rPr lang="pt-BR" i="1" dirty="0"/>
              <a:t> </a:t>
            </a:r>
            <a:r>
              <a:rPr lang="pt-BR" dirty="0"/>
              <a:t>de 8192 KB, mesmo que custe uma maior fragmentação interna (consumo de espaço no HD).</a:t>
            </a:r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99117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2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lnSpcReduction="10000"/>
          </a:bodyPr>
          <a:lstStyle/>
          <a:p>
            <a:pPr lvl="1" algn="just"/>
            <a:r>
              <a:rPr lang="pt-BR" dirty="0"/>
              <a:t>Análise:</a:t>
            </a:r>
          </a:p>
          <a:p>
            <a:pPr lvl="2" algn="just"/>
            <a:r>
              <a:rPr lang="pt-BR" dirty="0"/>
              <a:t>Tamanho do disco necessário: </a:t>
            </a:r>
          </a:p>
          <a:p>
            <a:pPr lvl="3" algn="just"/>
            <a:r>
              <a:rPr lang="pt-BR" dirty="0"/>
              <a:t>8 KB * 192 MB = 1,536 TB. </a:t>
            </a:r>
          </a:p>
          <a:p>
            <a:pPr lvl="3" algn="just"/>
            <a:r>
              <a:rPr lang="pt-BR" dirty="0"/>
              <a:t>Fragmentação interna = (100% dos arquivos * 10000) * (100% de espaço desperdiçado * 8 KB) = 800 MB.</a:t>
            </a:r>
          </a:p>
          <a:p>
            <a:pPr lvl="3" algn="just"/>
            <a:r>
              <a:rPr lang="pt-BR" dirty="0"/>
              <a:t>Total espaço necessário: 1,536 TB + 800 MB = </a:t>
            </a:r>
            <a:r>
              <a:rPr lang="pt-BR" b="1" dirty="0"/>
              <a:t>2,336 TB.</a:t>
            </a:r>
          </a:p>
          <a:p>
            <a:pPr lvl="3" algn="just"/>
            <a:r>
              <a:rPr lang="pt-BR" b="1" dirty="0"/>
              <a:t>Portanto, escolho um disco de 4 TB;</a:t>
            </a:r>
          </a:p>
          <a:p>
            <a:pPr lvl="2" algn="just"/>
            <a:r>
              <a:rPr lang="pt-BR" dirty="0"/>
              <a:t>Observação1: note que estou desperdiçando 800 MB devido a fragmentação interna e mais 1,664 TB de espaço não ocupado no HD, o que totaliza 2,464 TB de espaço não utilizado.</a:t>
            </a:r>
          </a:p>
          <a:p>
            <a:pPr lvl="2" algn="just"/>
            <a:r>
              <a:rPr lang="pt-BR" dirty="0"/>
              <a:t>Observação 2: por outro lado tenho a possibilidade de aumentar o número de registros armazenados sem precisar adquirir um novo HD.</a:t>
            </a:r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1766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exemplo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br>
              <a:rPr lang="pt-BR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	Custo AVL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0872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Por exemplo, um cadastro de todas as pessoas existentes na lista telefônica do Brasil: </a:t>
            </a:r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763688" y="3188444"/>
            <a:ext cx="1512168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192 milhões de habitantes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635896" y="3188444"/>
            <a:ext cx="1512168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Chaves de 8 </a:t>
            </a:r>
            <a:r>
              <a:rPr lang="pt-BR" b="1" i="1" dirty="0">
                <a:solidFill>
                  <a:schemeClr val="accent4">
                    <a:lumMod val="75000"/>
                  </a:schemeClr>
                </a:solidFill>
              </a:rPr>
              <a:t>bytes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180860" y="3251741"/>
            <a:ext cx="540060" cy="58477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  <a:endParaRPr lang="pt-BR" sz="32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040052" y="3188444"/>
            <a:ext cx="540060" cy="58477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accent4">
                    <a:lumMod val="75000"/>
                  </a:schemeClr>
                </a:solidFill>
              </a:rPr>
              <a:t>+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07504" y="4503921"/>
            <a:ext cx="1512168" cy="369332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AVL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710046" y="4512632"/>
            <a:ext cx="151216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1,536 GB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508104" y="3188444"/>
            <a:ext cx="1512168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192 milhões de habitantes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7380312" y="3188444"/>
            <a:ext cx="1512168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2 ponteiros: 4 bytes cada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6925276" y="3251741"/>
            <a:ext cx="540060" cy="58477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  <a:endParaRPr lang="pt-BR" sz="32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Chave esquerda 13"/>
          <p:cNvSpPr/>
          <p:nvPr/>
        </p:nvSpPr>
        <p:spPr>
          <a:xfrm rot="16200000">
            <a:off x="3125766" y="2319701"/>
            <a:ext cx="639361" cy="3546398"/>
          </a:xfrm>
          <a:prstGeom prst="leftBrace">
            <a:avLst>
              <a:gd name="adj1" fmla="val 0"/>
              <a:gd name="adj2" fmla="val 5043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6401887" y="4503921"/>
            <a:ext cx="151216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1,536 GB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" name="Chave esquerda 15"/>
          <p:cNvSpPr/>
          <p:nvPr/>
        </p:nvSpPr>
        <p:spPr>
          <a:xfrm rot="16200000">
            <a:off x="6863327" y="2310990"/>
            <a:ext cx="639361" cy="3546398"/>
          </a:xfrm>
          <a:prstGeom prst="leftBrace">
            <a:avLst>
              <a:gd name="adj1" fmla="val 0"/>
              <a:gd name="adj2" fmla="val 5043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have esquerda 16"/>
          <p:cNvSpPr/>
          <p:nvPr/>
        </p:nvSpPr>
        <p:spPr>
          <a:xfrm rot="16200000">
            <a:off x="4985187" y="3422943"/>
            <a:ext cx="639362" cy="3718840"/>
          </a:xfrm>
          <a:prstGeom prst="leftBrace">
            <a:avLst>
              <a:gd name="adj1" fmla="val 0"/>
              <a:gd name="adj2" fmla="val 5043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4560952" y="5651956"/>
            <a:ext cx="151216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3,072 GB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Seta dobrada 18"/>
          <p:cNvSpPr/>
          <p:nvPr/>
        </p:nvSpPr>
        <p:spPr>
          <a:xfrm>
            <a:off x="792012" y="3337788"/>
            <a:ext cx="701508" cy="107479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-180528" y="2854677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Memória consumida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232088" y="5429984"/>
            <a:ext cx="3898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FF0000"/>
                </a:solidFill>
              </a:rPr>
              <a:t>Observar que seria até um pouco mais, pois não foi considerada nessa conta o espaço de memória necessário para armazenar o campo </a:t>
            </a:r>
            <a:r>
              <a:rPr lang="pt-BR" b="1" dirty="0" err="1">
                <a:solidFill>
                  <a:srgbClr val="FF0000"/>
                </a:solidFill>
              </a:rPr>
              <a:t>balanco</a:t>
            </a:r>
            <a:r>
              <a:rPr lang="pt-BR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2" name="Seta para a esquerda 21"/>
          <p:cNvSpPr/>
          <p:nvPr/>
        </p:nvSpPr>
        <p:spPr>
          <a:xfrm>
            <a:off x="4139952" y="5676488"/>
            <a:ext cx="338738" cy="39300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8986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000"/>
                            </p:stCondLst>
                            <p:childTnLst>
                              <p:par>
                                <p:cTn id="7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10" grpId="0" animBg="1"/>
      <p:bldP spid="11" grpId="1" animBg="1"/>
      <p:bldP spid="12" grpId="0" animBg="1"/>
      <p:bldP spid="13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1" grpId="0"/>
      <p:bldP spid="2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2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fontScale="92500"/>
          </a:bodyPr>
          <a:lstStyle/>
          <a:p>
            <a:pPr lvl="1" algn="just"/>
            <a:r>
              <a:rPr lang="pt-BR" dirty="0"/>
              <a:t>Como há fragmentação externa de 1% deve-se evitar ter páginas contendo mais de um bloco, pois isso implicaria que, para carregar uma página para a memória, seria necessário mais de um acesso a disco.</a:t>
            </a:r>
          </a:p>
          <a:p>
            <a:pPr lvl="1" algn="just"/>
            <a:r>
              <a:rPr lang="pt-BR" dirty="0"/>
              <a:t>Isso leva a conclusão de que uma página da árvore B deve ser igual ao tamanho do bloco configurado para o SO, no caso </a:t>
            </a:r>
            <a:r>
              <a:rPr lang="pt-BR" b="1" dirty="0"/>
              <a:t>8 KB</a:t>
            </a:r>
            <a:r>
              <a:rPr lang="pt-BR" dirty="0"/>
              <a:t>.</a:t>
            </a:r>
          </a:p>
          <a:p>
            <a:pPr lvl="1" algn="just"/>
            <a:r>
              <a:rPr lang="pt-BR" b="1" dirty="0"/>
              <a:t>Problema</a:t>
            </a:r>
            <a:r>
              <a:rPr lang="pt-BR" dirty="0"/>
              <a:t>: </a:t>
            </a:r>
          </a:p>
          <a:p>
            <a:pPr lvl="2" algn="just"/>
            <a:r>
              <a:rPr lang="pt-BR" dirty="0"/>
              <a:t>Como cada registro ocupa 8 KB, se uma página tem esse tamanho, nem mesmo uma única chave seria possível de se armazenar em um único bloco, pois já estaria inteiramente ocupado com os dados do registro.</a:t>
            </a:r>
          </a:p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4530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2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Solução:</a:t>
            </a:r>
          </a:p>
          <a:p>
            <a:pPr lvl="1" algn="just"/>
            <a:r>
              <a:rPr lang="pt-BR" dirty="0"/>
              <a:t>Usar a variação de árvore B denominada árvore B+.</a:t>
            </a:r>
          </a:p>
          <a:p>
            <a:pPr lvl="1" algn="just"/>
            <a:r>
              <a:rPr lang="pt-BR" dirty="0"/>
              <a:t>Árvore B+ é uma árvore em que os dados estão efetivamente armazenados </a:t>
            </a:r>
            <a:r>
              <a:rPr lang="pt-BR" b="1" dirty="0"/>
              <a:t>somente</a:t>
            </a:r>
            <a:r>
              <a:rPr lang="pt-BR" dirty="0"/>
              <a:t> nas folhas e, os nós internos da árvore B+, só contém ponteiros e chaves. Desse modo, sobra mais espaço para o armazenamento de chaves e ponteiros nos nós internos. </a:t>
            </a:r>
          </a:p>
          <a:p>
            <a:pPr lvl="2" algn="just"/>
            <a:endParaRPr lang="pt-BR" dirty="0"/>
          </a:p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309425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2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/>
          </a:bodyPr>
          <a:lstStyle/>
          <a:p>
            <a:pPr lvl="1" algn="just"/>
            <a:r>
              <a:rPr lang="pt-BR" dirty="0"/>
              <a:t>Próximo passo: calcular o número de chaves que se pode armazenar em uma página de uma arvore B+:</a:t>
            </a:r>
          </a:p>
          <a:p>
            <a:pPr lvl="2" algn="just"/>
            <a:r>
              <a:rPr lang="pt-BR" dirty="0"/>
              <a:t>Considerando uma árvore B+ de ordem </a:t>
            </a:r>
            <a:r>
              <a:rPr lang="pt-BR" b="1" dirty="0"/>
              <a:t>d</a:t>
            </a:r>
            <a:r>
              <a:rPr lang="pt-BR" dirty="0"/>
              <a:t>, uma página conterá no máximo </a:t>
            </a:r>
            <a:r>
              <a:rPr lang="pt-BR" b="1" dirty="0"/>
              <a:t>2d</a:t>
            </a:r>
            <a:r>
              <a:rPr lang="pt-BR" dirty="0"/>
              <a:t> chaves e </a:t>
            </a:r>
            <a:r>
              <a:rPr lang="pt-BR" b="1" dirty="0"/>
              <a:t>2d + 1</a:t>
            </a:r>
            <a:r>
              <a:rPr lang="pt-BR" dirty="0"/>
              <a:t> ponteiros.</a:t>
            </a:r>
          </a:p>
          <a:p>
            <a:pPr lvl="2" algn="just"/>
            <a:r>
              <a:rPr lang="pt-BR" dirty="0"/>
              <a:t>Considerando que uma chave ocupe 8 bytes e um ponteiro ocupe 4 bytes, teremos o seguinte espaço ocupado em bytes: </a:t>
            </a:r>
          </a:p>
          <a:p>
            <a:pPr marL="914400" lvl="2" indent="0" algn="just">
              <a:buNone/>
            </a:pPr>
            <a:r>
              <a:rPr lang="pt-BR" dirty="0"/>
              <a:t>	Espaço = (2d * 8) + (2d + 1) * 4 </a:t>
            </a:r>
          </a:p>
          <a:p>
            <a:pPr marL="914400" lvl="2" indent="0" algn="just">
              <a:buNone/>
            </a:pPr>
            <a:r>
              <a:rPr lang="pt-BR" dirty="0"/>
              <a:t>	             = 16d + 8d + 4</a:t>
            </a:r>
          </a:p>
          <a:p>
            <a:pPr marL="914400" lvl="2" indent="0" algn="just">
              <a:buNone/>
            </a:pPr>
            <a:r>
              <a:rPr lang="pt-BR" dirty="0"/>
              <a:t>                            </a:t>
            </a:r>
            <a:r>
              <a:rPr lang="pt-BR" b="1" dirty="0"/>
              <a:t>= (24d + 4) bytes</a:t>
            </a:r>
            <a:r>
              <a:rPr lang="pt-BR" dirty="0"/>
              <a:t> </a:t>
            </a:r>
          </a:p>
          <a:p>
            <a:pPr marL="914400" lvl="2" indent="0" algn="just">
              <a:buNone/>
            </a:pPr>
            <a:endParaRPr lang="pt-BR" dirty="0"/>
          </a:p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07424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2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/>
          </a:bodyPr>
          <a:lstStyle/>
          <a:p>
            <a:pPr lvl="2" algn="just"/>
            <a:r>
              <a:rPr lang="pt-BR" dirty="0"/>
              <a:t>Considerando que você tem 8 KB disponível, basta resolver a seguinte expressão para se obter o valor de </a:t>
            </a:r>
            <a:r>
              <a:rPr lang="pt-BR" b="1" dirty="0"/>
              <a:t>d</a:t>
            </a:r>
            <a:r>
              <a:rPr lang="pt-BR" dirty="0"/>
              <a:t>:</a:t>
            </a:r>
          </a:p>
          <a:p>
            <a:pPr marL="914400" lvl="2" indent="0" algn="just">
              <a:buNone/>
            </a:pPr>
            <a:r>
              <a:rPr lang="pt-BR" dirty="0"/>
              <a:t>	24d + 4 = 8 KB</a:t>
            </a:r>
          </a:p>
          <a:p>
            <a:pPr marL="914400" lvl="2" indent="0" algn="just">
              <a:buNone/>
            </a:pPr>
            <a:r>
              <a:rPr lang="pt-BR" dirty="0"/>
              <a:t>	24d = 8192 – 4</a:t>
            </a:r>
          </a:p>
          <a:p>
            <a:pPr marL="914400" lvl="2" indent="0" algn="just">
              <a:buNone/>
            </a:pPr>
            <a:r>
              <a:rPr lang="pt-BR" dirty="0"/>
              <a:t>	d ~ 341,167</a:t>
            </a:r>
          </a:p>
          <a:p>
            <a:pPr marL="914400" lvl="2" indent="0" algn="just">
              <a:buNone/>
            </a:pPr>
            <a:r>
              <a:rPr lang="pt-BR" dirty="0"/>
              <a:t>Como não existe “chave quebrada”, arredonda-se para baixo o valor</a:t>
            </a:r>
          </a:p>
          <a:p>
            <a:pPr marL="914400" lvl="2" indent="0" algn="just">
              <a:buNone/>
            </a:pPr>
            <a:r>
              <a:rPr lang="pt-BR" b="1" dirty="0"/>
              <a:t>	d = 341 chaves</a:t>
            </a:r>
          </a:p>
          <a:p>
            <a:pPr marL="914400" lvl="2" indent="0" algn="just">
              <a:buNone/>
            </a:pPr>
            <a:endParaRPr lang="pt-BR" dirty="0"/>
          </a:p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3904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2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1080120"/>
          </a:xfrm>
        </p:spPr>
        <p:txBody>
          <a:bodyPr>
            <a:normAutofit/>
          </a:bodyPr>
          <a:lstStyle/>
          <a:p>
            <a:pPr lvl="1" algn="just"/>
            <a:r>
              <a:rPr lang="pt-BR" dirty="0"/>
              <a:t>Definido o </a:t>
            </a:r>
            <a:r>
              <a:rPr lang="pt-BR" b="1" dirty="0"/>
              <a:t>d</a:t>
            </a:r>
            <a:r>
              <a:rPr lang="pt-BR" dirty="0"/>
              <a:t>, vamos ver se é possível atender as condições pedidas:</a:t>
            </a:r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2123728" y="2636912"/>
            <a:ext cx="2088232" cy="369332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(2d) chaves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899592" y="3510300"/>
            <a:ext cx="4608512" cy="369332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(2d + 1) * (2d) chaves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228184" y="2637790"/>
            <a:ext cx="208823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Nível 0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4355976" y="2821578"/>
            <a:ext cx="24482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6243424" y="3469650"/>
            <a:ext cx="208823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Nível 1</a:t>
            </a:r>
          </a:p>
        </p:txBody>
      </p:sp>
      <p:cxnSp>
        <p:nvCxnSpPr>
          <p:cNvPr id="10" name="Conector reto 9"/>
          <p:cNvCxnSpPr/>
          <p:nvPr/>
        </p:nvCxnSpPr>
        <p:spPr>
          <a:xfrm>
            <a:off x="5580112" y="3654316"/>
            <a:ext cx="122413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/>
          <p:cNvSpPr txBox="1"/>
          <p:nvPr/>
        </p:nvSpPr>
        <p:spPr>
          <a:xfrm>
            <a:off x="914832" y="4374396"/>
            <a:ext cx="4608512" cy="369332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(2d + 1) * (2d + 1) * (2d) chaves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6258664" y="4333746"/>
            <a:ext cx="208823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Nível 2</a:t>
            </a:r>
          </a:p>
        </p:txBody>
      </p:sp>
      <p:cxnSp>
        <p:nvCxnSpPr>
          <p:cNvPr id="16" name="Conector reto 15"/>
          <p:cNvCxnSpPr/>
          <p:nvPr/>
        </p:nvCxnSpPr>
        <p:spPr>
          <a:xfrm>
            <a:off x="5595352" y="4518412"/>
            <a:ext cx="122413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/>
          <p:nvPr/>
        </p:nvCxnSpPr>
        <p:spPr>
          <a:xfrm>
            <a:off x="3167844" y="4765794"/>
            <a:ext cx="0" cy="43204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spaço Reservado para Conteúdo 2"/>
          <p:cNvSpPr txBox="1">
            <a:spLocks/>
          </p:cNvSpPr>
          <p:nvPr/>
        </p:nvSpPr>
        <p:spPr>
          <a:xfrm>
            <a:off x="452304" y="5373216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pt-BR" dirty="0"/>
              <a:t>Soma total = </a:t>
            </a:r>
            <a:r>
              <a:rPr lang="pt-BR" b="1" dirty="0"/>
              <a:t>(2d)</a:t>
            </a:r>
            <a:r>
              <a:rPr lang="pt-BR" dirty="0"/>
              <a:t> + </a:t>
            </a:r>
            <a:r>
              <a:rPr lang="pt-BR" b="1" dirty="0"/>
              <a:t>(2d + 1) * (2d)</a:t>
            </a:r>
            <a:r>
              <a:rPr lang="pt-BR" dirty="0"/>
              <a:t> + </a:t>
            </a:r>
            <a:r>
              <a:rPr lang="pt-BR" b="1" dirty="0"/>
              <a:t>(2d + 1) * (2d + 1) * (2d)</a:t>
            </a:r>
            <a:r>
              <a:rPr lang="pt-BR" dirty="0"/>
              <a:t> + ...</a:t>
            </a:r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683720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19" name="Espaço Reservado para Conteúdo 2"/>
          <p:cNvSpPr txBox="1">
            <a:spLocks/>
          </p:cNvSpPr>
          <p:nvPr/>
        </p:nvSpPr>
        <p:spPr>
          <a:xfrm>
            <a:off x="452304" y="17008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pt-BR" dirty="0"/>
              <a:t>Calculando com d = 341</a:t>
            </a:r>
          </a:p>
          <a:p>
            <a:pPr lvl="2" algn="just"/>
            <a:r>
              <a:rPr lang="pt-BR" dirty="0"/>
              <a:t>Árvore com só o nível 0 </a:t>
            </a:r>
            <a:r>
              <a:rPr lang="pt-BR" dirty="0">
                <a:sym typeface="Symbol"/>
              </a:rPr>
              <a:t></a:t>
            </a:r>
            <a:r>
              <a:rPr lang="pt-BR" dirty="0"/>
              <a:t> 682 chaves</a:t>
            </a:r>
          </a:p>
          <a:p>
            <a:pPr lvl="2" algn="just"/>
            <a:r>
              <a:rPr lang="pt-BR" dirty="0"/>
              <a:t>Árvore com os níveis 0 e 1 </a:t>
            </a:r>
            <a:r>
              <a:rPr lang="pt-BR" dirty="0">
                <a:sym typeface="Symbol"/>
              </a:rPr>
              <a:t> 466.488 chaves ~ 466 KB</a:t>
            </a:r>
          </a:p>
          <a:p>
            <a:pPr lvl="2" algn="just"/>
            <a:r>
              <a:rPr lang="pt-BR" dirty="0">
                <a:sym typeface="Symbol"/>
              </a:rPr>
              <a:t>Árvore com os níveis 0, 1 e 2  318.145.498 ~ </a:t>
            </a:r>
            <a:r>
              <a:rPr lang="pt-BR" b="1" dirty="0">
                <a:sym typeface="Symbol"/>
              </a:rPr>
              <a:t>318 MB</a:t>
            </a:r>
            <a:endParaRPr lang="pt-BR" b="1" dirty="0"/>
          </a:p>
          <a:p>
            <a:pPr lvl="1" algn="just"/>
            <a:r>
              <a:rPr lang="pt-BR" dirty="0"/>
              <a:t>Conclusão, com 3 níveis, já é possível armazenar as 192 MB chaves necessárias.</a:t>
            </a:r>
          </a:p>
          <a:p>
            <a:pPr lvl="1" algn="just"/>
            <a:endParaRPr lang="pt-BR" dirty="0"/>
          </a:p>
          <a:p>
            <a:pPr lvl="1" algn="just"/>
            <a:r>
              <a:rPr lang="pt-BR" dirty="0"/>
              <a:t>E qual o tempo gasto para localizar um registro nessa árvore B+?</a:t>
            </a:r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981869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19" name="Espaço Reservado para Conteúdo 2"/>
          <p:cNvSpPr txBox="1">
            <a:spLocks/>
          </p:cNvSpPr>
          <p:nvPr/>
        </p:nvSpPr>
        <p:spPr>
          <a:xfrm>
            <a:off x="452304" y="17008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04704" y="18532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O acesso as páginas dos níveis 0 e 1, custa 1 acesso a disco para cada nível. </a:t>
            </a:r>
          </a:p>
          <a:p>
            <a:pPr lvl="1" algn="just"/>
            <a:r>
              <a:rPr lang="pt-BR" dirty="0"/>
              <a:t>1 acesso para carregar, do HD para a memória RAM, o conteúdo da página do nível 0;</a:t>
            </a:r>
          </a:p>
          <a:p>
            <a:pPr lvl="1" algn="just"/>
            <a:r>
              <a:rPr lang="pt-BR" dirty="0"/>
              <a:t>1 acesso para carregar, do HD para a memória RAM, o conteúdo da página do nível 1.</a:t>
            </a:r>
          </a:p>
          <a:p>
            <a:pPr lvl="1" algn="just"/>
            <a:r>
              <a:rPr lang="pt-BR" dirty="0"/>
              <a:t>Isso porque qualquer página dos níveis 0 e 1 estão contidas em um único bloco do HD de 8 KB.</a:t>
            </a:r>
          </a:p>
          <a:p>
            <a:pPr algn="just"/>
            <a:r>
              <a:rPr lang="pt-BR" dirty="0"/>
              <a:t>Total de acessos: </a:t>
            </a:r>
            <a:r>
              <a:rPr lang="pt-BR" b="1" dirty="0"/>
              <a:t>2 acessos a disco</a:t>
            </a:r>
            <a:r>
              <a:rPr lang="pt-BR" dirty="0"/>
              <a:t>.</a:t>
            </a:r>
          </a:p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009735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19" name="Espaço Reservado para Conteúdo 2"/>
          <p:cNvSpPr txBox="1">
            <a:spLocks/>
          </p:cNvSpPr>
          <p:nvPr/>
        </p:nvSpPr>
        <p:spPr>
          <a:xfrm>
            <a:off x="452304" y="17008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04704" y="18532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O número de acessos a página do nível 2 (página-folha) é diferente por se tratar de uma árvore B+.</a:t>
            </a:r>
          </a:p>
          <a:p>
            <a:pPr lvl="1" algn="just"/>
            <a:r>
              <a:rPr lang="pt-BR" dirty="0"/>
              <a:t>Como dito a folha de uma árvore B+ contém, tanto as chaves, quanto  os dados do próprio registro que se deseja acessar.</a:t>
            </a:r>
          </a:p>
          <a:p>
            <a:pPr lvl="1" algn="just"/>
            <a:r>
              <a:rPr lang="pt-BR" dirty="0"/>
              <a:t>Portanto, o tamanho da folha da nossa árvore B+ é igual a: 682 chaves * 8 KB = 5.456 KB = 5,456 MB = 682 blocos do SO.</a:t>
            </a:r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85772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19" name="Espaço Reservado para Conteúdo 2"/>
          <p:cNvSpPr txBox="1">
            <a:spLocks/>
          </p:cNvSpPr>
          <p:nvPr/>
        </p:nvSpPr>
        <p:spPr>
          <a:xfrm>
            <a:off x="452304" y="17008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04704" y="18532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pt-BR" dirty="0"/>
              <a:t>Como cada bloco implica em 1 acesso a disco teríamos 682 acessos a disco se o disco tivesse fragmentação externa igual a 100%. </a:t>
            </a:r>
          </a:p>
          <a:p>
            <a:pPr lvl="1" algn="just"/>
            <a:r>
              <a:rPr lang="pt-BR" dirty="0"/>
              <a:t>Contudo como só está 1% fragmentado, então são necessários 6,82 acessos ~ 7 acessos para carregar a página-folha para a memória.</a:t>
            </a:r>
          </a:p>
          <a:p>
            <a:pPr algn="just"/>
            <a:r>
              <a:rPr lang="pt-BR" dirty="0"/>
              <a:t>Conclusão:</a:t>
            </a:r>
          </a:p>
          <a:p>
            <a:pPr lvl="1" algn="just"/>
            <a:r>
              <a:rPr lang="pt-BR" dirty="0"/>
              <a:t>Localizar um registro nessa árvore B+ gasta 2 acessos + 7 acessos = 9 acessos</a:t>
            </a:r>
          </a:p>
          <a:p>
            <a:pPr lvl="1" algn="just"/>
            <a:r>
              <a:rPr lang="pt-BR" dirty="0"/>
              <a:t>9 acessos * 10 milissegundos = </a:t>
            </a:r>
            <a:r>
              <a:rPr lang="pt-BR" b="1" dirty="0"/>
              <a:t>90 milissegundos</a:t>
            </a:r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916301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19" name="Espaço Reservado para Conteúdo 2"/>
          <p:cNvSpPr txBox="1">
            <a:spLocks/>
          </p:cNvSpPr>
          <p:nvPr/>
        </p:nvSpPr>
        <p:spPr>
          <a:xfrm>
            <a:off x="452304" y="17008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04704" y="18532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Só que isso seria se a consulta da sua atendente fosse a 1ª da fila, mas infelizmente, ela é a 200ª consulta na fila:</a:t>
            </a:r>
          </a:p>
          <a:p>
            <a:pPr lvl="1" algn="just"/>
            <a:r>
              <a:rPr lang="pt-BR" dirty="0"/>
              <a:t>Portanto, levará 200 * 90  = 18000 milissegundos </a:t>
            </a:r>
            <a:r>
              <a:rPr lang="pt-BR" b="1" dirty="0"/>
              <a:t>= 18 segundos</a:t>
            </a:r>
          </a:p>
          <a:p>
            <a:pPr lvl="1" algn="just"/>
            <a:r>
              <a:rPr lang="pt-BR" b="1" dirty="0"/>
              <a:t>Esse tempo está fora do exigido que é de somente 3,5 segundos!</a:t>
            </a:r>
          </a:p>
          <a:p>
            <a:pPr lvl="1" algn="just"/>
            <a:r>
              <a:rPr lang="pt-BR" b="1" dirty="0"/>
              <a:t>O que fazer?</a:t>
            </a:r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73097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exemplo</a:t>
            </a:r>
            <a:br>
              <a:rPr lang="pt-BR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	Custo AVL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0872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Por exemplo, um cadastro de todas as pessoas existentes na lista telefônica do Brasil: </a:t>
            </a:r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763688" y="3188444"/>
            <a:ext cx="1512168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192 milhões de habitantes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635896" y="3188444"/>
            <a:ext cx="1512168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Chaves de 8 </a:t>
            </a:r>
            <a:r>
              <a:rPr lang="pt-BR" b="1" i="1" dirty="0">
                <a:solidFill>
                  <a:schemeClr val="accent4">
                    <a:lumMod val="75000"/>
                  </a:schemeClr>
                </a:solidFill>
              </a:rPr>
              <a:t>bytes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180860" y="3251741"/>
            <a:ext cx="540060" cy="58477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  <a:endParaRPr lang="pt-BR" sz="32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040052" y="3188444"/>
            <a:ext cx="540060" cy="58477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accent4">
                    <a:lumMod val="75000"/>
                  </a:schemeClr>
                </a:solidFill>
              </a:rPr>
              <a:t>+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07504" y="4503921"/>
            <a:ext cx="1512168" cy="369332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AVL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710046" y="4512632"/>
            <a:ext cx="151216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1,536 GB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508104" y="3188444"/>
            <a:ext cx="1512168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192 milhões de habitantes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7380312" y="3188444"/>
            <a:ext cx="1512168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2 ponteiros: 4 bytes cada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6925276" y="3251741"/>
            <a:ext cx="540060" cy="58477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accent4">
                    <a:lumMod val="75000"/>
                  </a:schemeClr>
                </a:solidFill>
              </a:rPr>
              <a:t>X</a:t>
            </a:r>
            <a:endParaRPr lang="pt-BR" sz="32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Chave esquerda 13"/>
          <p:cNvSpPr/>
          <p:nvPr/>
        </p:nvSpPr>
        <p:spPr>
          <a:xfrm rot="16200000">
            <a:off x="3125766" y="2319701"/>
            <a:ext cx="639361" cy="3546398"/>
          </a:xfrm>
          <a:prstGeom prst="leftBrace">
            <a:avLst>
              <a:gd name="adj1" fmla="val 0"/>
              <a:gd name="adj2" fmla="val 5043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6401887" y="4503921"/>
            <a:ext cx="151216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1,536 GB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" name="Chave esquerda 15"/>
          <p:cNvSpPr/>
          <p:nvPr/>
        </p:nvSpPr>
        <p:spPr>
          <a:xfrm rot="16200000">
            <a:off x="6863327" y="2310990"/>
            <a:ext cx="639361" cy="3546398"/>
          </a:xfrm>
          <a:prstGeom prst="leftBrace">
            <a:avLst>
              <a:gd name="adj1" fmla="val 0"/>
              <a:gd name="adj2" fmla="val 5043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have esquerda 16"/>
          <p:cNvSpPr/>
          <p:nvPr/>
        </p:nvSpPr>
        <p:spPr>
          <a:xfrm rot="16200000">
            <a:off x="4985187" y="3422943"/>
            <a:ext cx="639362" cy="3718840"/>
          </a:xfrm>
          <a:prstGeom prst="leftBrace">
            <a:avLst>
              <a:gd name="adj1" fmla="val 0"/>
              <a:gd name="adj2" fmla="val 5043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4560952" y="5651956"/>
            <a:ext cx="151216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3,072 GB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Seta dobrada 18"/>
          <p:cNvSpPr/>
          <p:nvPr/>
        </p:nvSpPr>
        <p:spPr>
          <a:xfrm>
            <a:off x="792012" y="3337788"/>
            <a:ext cx="701508" cy="107479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-180528" y="2854677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Memória consumida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4556760" y="5661248"/>
            <a:ext cx="151216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3,072 GB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3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-0.31076 -0.341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38" y="-17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10" grpId="0" animBg="1"/>
      <p:bldP spid="11" grpId="0" animBg="1"/>
      <p:bldP spid="12" grpId="0" animBg="1"/>
      <p:bldP spid="13" grpId="0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19" name="Espaço Reservado para Conteúdo 2"/>
          <p:cNvSpPr txBox="1">
            <a:spLocks/>
          </p:cNvSpPr>
          <p:nvPr/>
        </p:nvSpPr>
        <p:spPr>
          <a:xfrm>
            <a:off x="452304" y="17008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04704" y="18532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pt-BR" dirty="0"/>
              <a:t>Melhoria 1: </a:t>
            </a:r>
          </a:p>
          <a:p>
            <a:pPr lvl="2" algn="just"/>
            <a:r>
              <a:rPr lang="pt-BR" dirty="0"/>
              <a:t>Manter sempre o nível 0 na memória RAM. Isso é possível porque gastaria 8 KB e tem à disposição 3 GB.</a:t>
            </a:r>
          </a:p>
          <a:p>
            <a:pPr lvl="2" algn="just"/>
            <a:r>
              <a:rPr lang="pt-BR" dirty="0"/>
              <a:t>Recalculando:</a:t>
            </a:r>
          </a:p>
          <a:p>
            <a:pPr lvl="3" algn="just"/>
            <a:r>
              <a:rPr lang="pt-BR" dirty="0"/>
              <a:t>(8 acessos * 10 milissegundos) * 200 consultas = 16000 milissegundos = </a:t>
            </a:r>
            <a:r>
              <a:rPr lang="pt-BR" b="1" dirty="0"/>
              <a:t>16 segundos</a:t>
            </a:r>
          </a:p>
          <a:p>
            <a:pPr lvl="2" algn="just"/>
            <a:r>
              <a:rPr lang="pt-BR" b="1" dirty="0"/>
              <a:t>Ainda extrapolou o máximo permitido!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86903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19" name="Espaço Reservado para Conteúdo 2"/>
          <p:cNvSpPr txBox="1">
            <a:spLocks/>
          </p:cNvSpPr>
          <p:nvPr/>
        </p:nvSpPr>
        <p:spPr>
          <a:xfrm>
            <a:off x="452304" y="17008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04704" y="18532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pt-BR" dirty="0"/>
              <a:t>Melhoria 2: </a:t>
            </a:r>
          </a:p>
          <a:p>
            <a:pPr lvl="2" algn="just"/>
            <a:r>
              <a:rPr lang="pt-BR" dirty="0"/>
              <a:t>Manter também o nível 1 na memória RAM. </a:t>
            </a:r>
          </a:p>
          <a:p>
            <a:pPr lvl="2" algn="just"/>
            <a:r>
              <a:rPr lang="pt-BR" dirty="0"/>
              <a:t>Consumo de memória:</a:t>
            </a:r>
          </a:p>
          <a:p>
            <a:pPr lvl="3" algn="just"/>
            <a:r>
              <a:rPr lang="pt-BR" dirty="0"/>
              <a:t>Nível 0: 8 KB;</a:t>
            </a:r>
          </a:p>
          <a:p>
            <a:pPr lvl="3" algn="just"/>
            <a:r>
              <a:rPr lang="pt-BR" dirty="0"/>
              <a:t>Nível 1: (2d + 1) * 8 KB = 683 * 8 KB = 5464 KB ~ 5,33 MB</a:t>
            </a:r>
          </a:p>
          <a:p>
            <a:pPr lvl="3" algn="just"/>
            <a:r>
              <a:rPr lang="pt-BR" dirty="0"/>
              <a:t>Total (Nível 0 + Nível 1): </a:t>
            </a:r>
            <a:r>
              <a:rPr lang="pt-BR" b="1" dirty="0"/>
              <a:t>~5,338 MB</a:t>
            </a:r>
          </a:p>
          <a:p>
            <a:pPr lvl="3" algn="just"/>
            <a:r>
              <a:rPr lang="pt-BR" dirty="0"/>
              <a:t>Isso é possível porque tem à disposição 3 GB.</a:t>
            </a:r>
            <a:endParaRPr lang="pt-BR" b="1" dirty="0"/>
          </a:p>
          <a:p>
            <a:pPr lvl="2" algn="just"/>
            <a:r>
              <a:rPr lang="pt-BR" dirty="0"/>
              <a:t>Recalculando:</a:t>
            </a:r>
          </a:p>
          <a:p>
            <a:pPr lvl="3" algn="just"/>
            <a:r>
              <a:rPr lang="pt-BR" dirty="0"/>
              <a:t>(7 acessos * 10 milissegundos) * 200 consultas = 14000 milissegundos = </a:t>
            </a:r>
            <a:r>
              <a:rPr lang="pt-BR" b="1" dirty="0"/>
              <a:t>14 segundos</a:t>
            </a:r>
          </a:p>
          <a:p>
            <a:pPr lvl="2" algn="just"/>
            <a:r>
              <a:rPr lang="pt-BR" b="1" dirty="0"/>
              <a:t>Ainda extrapolou o máximo permitido!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07676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19" name="Espaço Reservado para Conteúdo 2"/>
          <p:cNvSpPr txBox="1">
            <a:spLocks/>
          </p:cNvSpPr>
          <p:nvPr/>
        </p:nvSpPr>
        <p:spPr>
          <a:xfrm>
            <a:off x="452304" y="17008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04704" y="18532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Melhorias possíveis: </a:t>
            </a:r>
          </a:p>
          <a:p>
            <a:pPr lvl="1" algn="just"/>
            <a:r>
              <a:rPr lang="pt-BR" dirty="0"/>
              <a:t>Como ainda não se atingiu o tempo necessário há diversas outras possibilidades que podem ser consideradas para atender a restrição de tempo imposta.</a:t>
            </a:r>
          </a:p>
          <a:p>
            <a:pPr algn="just"/>
            <a:r>
              <a:rPr lang="pt-BR" dirty="0"/>
              <a:t>Serão elencadas algumas possibilidades para serem verificadas por vocês a sua viabilidade.</a:t>
            </a:r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519635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19" name="Espaço Reservado para Conteúdo 2"/>
          <p:cNvSpPr txBox="1">
            <a:spLocks/>
          </p:cNvSpPr>
          <p:nvPr/>
        </p:nvSpPr>
        <p:spPr>
          <a:xfrm>
            <a:off x="452304" y="17008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04704" y="18532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Dar um colírio para a atendente não piscar durante o serviço?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Aprimorar o tempo de reação da atendente para se tornar tão rápido quanto de um piloto de fórmula 1?</a:t>
            </a:r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470932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19" name="Espaço Reservado para Conteúdo 2"/>
          <p:cNvSpPr txBox="1">
            <a:spLocks/>
          </p:cNvSpPr>
          <p:nvPr/>
        </p:nvSpPr>
        <p:spPr>
          <a:xfrm>
            <a:off x="452304" y="17008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04704" y="18532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Comprar um HD com tempo de acesso menor:</a:t>
            </a:r>
          </a:p>
          <a:p>
            <a:pPr lvl="1" algn="just"/>
            <a:r>
              <a:rPr lang="pt-BR" dirty="0"/>
              <a:t>Um HD com tempo de acesso de 5 milissegundos seria suficiente?</a:t>
            </a:r>
          </a:p>
          <a:p>
            <a:pPr lvl="2" algn="just"/>
            <a:r>
              <a:rPr lang="pt-BR" dirty="0"/>
              <a:t>Recalculando:</a:t>
            </a:r>
          </a:p>
          <a:p>
            <a:pPr lvl="3" algn="just"/>
            <a:r>
              <a:rPr lang="pt-BR" dirty="0"/>
              <a:t>(7 acessos * 5 milissegundos) * 200 consultas = 7000 milissegundos = </a:t>
            </a:r>
            <a:r>
              <a:rPr lang="pt-BR" b="1" dirty="0"/>
              <a:t>7 segundos</a:t>
            </a:r>
          </a:p>
          <a:p>
            <a:pPr lvl="3" algn="just"/>
            <a:r>
              <a:rPr lang="pt-BR" b="1" dirty="0"/>
              <a:t>Ainda não é possível!</a:t>
            </a:r>
            <a:endParaRPr lang="pt-BR" dirty="0"/>
          </a:p>
          <a:p>
            <a:pPr lvl="1" algn="just"/>
            <a:r>
              <a:rPr lang="pt-BR" dirty="0"/>
              <a:t>Qual teria que ser o tempo de acesso do seu HD para conseguir atender ao requisito de tempo ?</a:t>
            </a:r>
          </a:p>
          <a:p>
            <a:pPr lvl="1" algn="just"/>
            <a:endParaRPr lang="pt-BR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86144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19" name="Espaço Reservado para Conteúdo 2"/>
          <p:cNvSpPr txBox="1">
            <a:spLocks/>
          </p:cNvSpPr>
          <p:nvPr/>
        </p:nvSpPr>
        <p:spPr>
          <a:xfrm>
            <a:off x="452304" y="17008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endParaRPr lang="pt-BR" dirty="0"/>
          </a:p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04704" y="1412776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Reduzir o bloco configurado no SO para 4096 KB.</a:t>
            </a:r>
          </a:p>
          <a:p>
            <a:pPr lvl="1" algn="just"/>
            <a:r>
              <a:rPr lang="pt-BR" dirty="0"/>
              <a:t>Desse modo, gastará menos acessos para carregar a página-folha.</a:t>
            </a:r>
          </a:p>
          <a:p>
            <a:pPr lvl="2" algn="just"/>
            <a:r>
              <a:rPr lang="pt-BR" dirty="0"/>
              <a:t>Quantidade de chaves: 24d + 4 = 4 KB </a:t>
            </a:r>
            <a:r>
              <a:rPr lang="pt-BR" dirty="0">
                <a:sym typeface="Symbol"/>
              </a:rPr>
              <a:t> d = 170,5 ~ </a:t>
            </a:r>
            <a:r>
              <a:rPr lang="pt-BR" b="1" dirty="0">
                <a:sym typeface="Symbol"/>
              </a:rPr>
              <a:t>170 chaves</a:t>
            </a:r>
          </a:p>
          <a:p>
            <a:pPr lvl="2" algn="just"/>
            <a:r>
              <a:rPr lang="pt-BR" dirty="0"/>
              <a:t>Logo, 2d = 340 chaves </a:t>
            </a:r>
            <a:r>
              <a:rPr lang="pt-BR" dirty="0">
                <a:sym typeface="Symbol"/>
              </a:rPr>
              <a:t> </a:t>
            </a:r>
            <a:r>
              <a:rPr lang="pt-BR" dirty="0"/>
              <a:t>340 blocos do SO </a:t>
            </a:r>
            <a:r>
              <a:rPr lang="pt-BR" dirty="0">
                <a:sym typeface="Symbol"/>
              </a:rPr>
              <a:t> 340 acessos se o HD estiver 100% fragmentado  340 * 1% de fragmentação = 3,4 acessos ~ </a:t>
            </a:r>
            <a:r>
              <a:rPr lang="pt-BR" b="1" dirty="0">
                <a:sym typeface="Symbol"/>
              </a:rPr>
              <a:t>4 acessos</a:t>
            </a:r>
            <a:endParaRPr lang="pt-BR" b="1" dirty="0"/>
          </a:p>
          <a:p>
            <a:pPr lvl="1" algn="just"/>
            <a:r>
              <a:rPr lang="pt-BR" dirty="0"/>
              <a:t>Localizar um registro nessa árvore B+ na situação do problema custará (considerando que os níveis 0 e 1 já estão na memória):</a:t>
            </a:r>
          </a:p>
          <a:p>
            <a:pPr lvl="2" algn="just"/>
            <a:r>
              <a:rPr lang="pt-BR" dirty="0"/>
              <a:t>(4 acessos * 10 milissegundo) * 200 = 8000 milissegundos = </a:t>
            </a:r>
            <a:r>
              <a:rPr lang="pt-BR" b="1" dirty="0"/>
              <a:t>8 segundos</a:t>
            </a:r>
          </a:p>
          <a:p>
            <a:pPr lvl="2" algn="just"/>
            <a:r>
              <a:rPr lang="pt-BR" b="1" dirty="0"/>
              <a:t>Ainda não está dentro do tempo requisitado!</a:t>
            </a:r>
          </a:p>
          <a:p>
            <a:pPr lvl="1" algn="just"/>
            <a:r>
              <a:rPr lang="pt-BR" b="1" dirty="0"/>
              <a:t>Exercício para você verificar</a:t>
            </a:r>
            <a:r>
              <a:rPr lang="pt-BR" dirty="0"/>
              <a:t>: </a:t>
            </a:r>
          </a:p>
          <a:p>
            <a:pPr lvl="2" algn="just"/>
            <a:r>
              <a:rPr lang="pt-BR" dirty="0"/>
              <a:t>Essa alteração implicará em mudança no número de chaves que cada página conseguirá armazenar;</a:t>
            </a:r>
          </a:p>
          <a:p>
            <a:pPr lvl="2" algn="just"/>
            <a:r>
              <a:rPr lang="pt-BR" dirty="0"/>
              <a:t>Deve verificar se é necessário ter outro nível na árvore B+ para ainda ser possível armazenar as 192 MB chaves;</a:t>
            </a:r>
          </a:p>
          <a:p>
            <a:pPr lvl="2" algn="just"/>
            <a:r>
              <a:rPr lang="pt-BR" dirty="0"/>
              <a:t>Caso conclua que precisa ser criado outro nível, deve verificar se há espaço suficiente de memória (3 GB) para armazenar esses 3 níveis (nível 0, nível 1 e nível 2).</a:t>
            </a:r>
          </a:p>
          <a:p>
            <a:pPr algn="just"/>
            <a:r>
              <a:rPr lang="pt-BR" dirty="0"/>
              <a:t>Reduza o bloco configurado no SO para 2048 KB e faça todas as análises pertinentes.</a:t>
            </a:r>
          </a:p>
        </p:txBody>
      </p:sp>
    </p:spTree>
    <p:extLst>
      <p:ext uri="{BB962C8B-B14F-4D97-AF65-F5344CB8AC3E}">
        <p14:creationId xmlns:p14="http://schemas.microsoft.com/office/powerpoint/2010/main" val="6222364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19" name="Espaço Reservado para Conteúdo 2"/>
          <p:cNvSpPr txBox="1">
            <a:spLocks/>
          </p:cNvSpPr>
          <p:nvPr/>
        </p:nvSpPr>
        <p:spPr>
          <a:xfrm>
            <a:off x="452304" y="17008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endParaRPr lang="pt-BR" dirty="0"/>
          </a:p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04704" y="1412776"/>
            <a:ext cx="8229600" cy="490492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Manter o bloco configurado no SO em 8192 bytes e reduzir o número máximo de chaves que uma página pode armazenar. </a:t>
            </a:r>
          </a:p>
          <a:p>
            <a:pPr lvl="1" algn="just"/>
            <a:r>
              <a:rPr lang="pt-BR" b="1" dirty="0"/>
              <a:t>Nota 1</a:t>
            </a:r>
            <a:r>
              <a:rPr lang="pt-BR" dirty="0"/>
              <a:t>: observe que ao reduzir o número máximo de chaves gastará menos acessos para carregar a página-folha. </a:t>
            </a:r>
          </a:p>
          <a:p>
            <a:pPr lvl="1" algn="just"/>
            <a:r>
              <a:rPr lang="pt-BR" b="1" dirty="0"/>
              <a:t>Nota 2</a:t>
            </a:r>
            <a:r>
              <a:rPr lang="pt-BR" dirty="0"/>
              <a:t>: para definir um novo número máximo de chaves, tente fazer o caminho inverso: calcule quantos acessos pode gastar para carregar uma página-folha de modo que seja atendido o requisito de tempo de acesso igual a 3,5 segundos (já considerados os tempos de reação e de piscar da atendente)</a:t>
            </a:r>
          </a:p>
          <a:p>
            <a:pPr lvl="2" algn="just"/>
            <a:r>
              <a:rPr lang="pt-BR" dirty="0"/>
              <a:t>(x acessos * 10 milissegundos) * 200 consultas = 3500 milissegundos </a:t>
            </a:r>
            <a:r>
              <a:rPr lang="pt-BR" dirty="0">
                <a:sym typeface="Symbol"/>
              </a:rPr>
              <a:t> x = 3,5 acessos</a:t>
            </a:r>
          </a:p>
          <a:p>
            <a:pPr lvl="2" algn="just"/>
            <a:r>
              <a:rPr lang="pt-BR" dirty="0">
                <a:sym typeface="Symbol"/>
              </a:rPr>
              <a:t>3,5 acessos com 1% de fragmentação  350 acessos com 100% de fragmentação  350 blocos acessados  350 chaves na página-folha</a:t>
            </a:r>
          </a:p>
          <a:p>
            <a:pPr lvl="2" algn="just"/>
            <a:r>
              <a:rPr lang="pt-BR" dirty="0">
                <a:sym typeface="Symbol"/>
              </a:rPr>
              <a:t>(2d) = 350 chaves  quantos níveis são necessários?</a:t>
            </a:r>
          </a:p>
          <a:p>
            <a:pPr marL="3225800" lvl="6" indent="-482600" algn="just">
              <a:buNone/>
            </a:pPr>
            <a:r>
              <a:rPr lang="pt-BR" sz="2500" dirty="0">
                <a:sym typeface="Symbol"/>
              </a:rPr>
              <a:t>     é possível carregar na memória todos os níveis     menos o nível das páginas-folhas? </a:t>
            </a:r>
            <a:endParaRPr lang="pt-BR" sz="2500" dirty="0"/>
          </a:p>
          <a:p>
            <a:pPr lvl="2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099447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19" name="Espaço Reservado para Conteúdo 2"/>
          <p:cNvSpPr txBox="1">
            <a:spLocks/>
          </p:cNvSpPr>
          <p:nvPr/>
        </p:nvSpPr>
        <p:spPr>
          <a:xfrm>
            <a:off x="452304" y="17008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endParaRPr lang="pt-BR" dirty="0"/>
          </a:p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04704" y="18532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Instalar um SGBD paralelo e trocar seu HD de 4 TB por:</a:t>
            </a:r>
          </a:p>
          <a:p>
            <a:pPr lvl="1" algn="just"/>
            <a:r>
              <a:rPr lang="pt-BR" dirty="0"/>
              <a:t>2 HDs de 2 TB cada: o SGBD paralelo armazenará a base de dados de forma particionada nos dois HDs. Desse modo, </a:t>
            </a:r>
            <a:r>
              <a:rPr lang="pt-BR" b="1" dirty="0"/>
              <a:t>na teoria</a:t>
            </a:r>
            <a:r>
              <a:rPr lang="pt-BR" dirty="0"/>
              <a:t>, conseguirá  reduzir o tempo gasto em acessos pela metade;</a:t>
            </a:r>
          </a:p>
          <a:p>
            <a:pPr lvl="1" algn="just"/>
            <a:r>
              <a:rPr lang="pt-BR" dirty="0"/>
              <a:t>4 HDs de 1 TB cada : o SGBD paralelo armazenará a base de dados de forma particionada nos quatro HDs. Desse modo, </a:t>
            </a:r>
            <a:r>
              <a:rPr lang="pt-BR" b="1" dirty="0"/>
              <a:t>na teoria</a:t>
            </a:r>
            <a:r>
              <a:rPr lang="pt-BR" dirty="0"/>
              <a:t>, conseguirá  reduzir o tempo gasto em acessos em 75%;</a:t>
            </a:r>
          </a:p>
        </p:txBody>
      </p:sp>
    </p:spTree>
    <p:extLst>
      <p:ext uri="{BB962C8B-B14F-4D97-AF65-F5344CB8AC3E}">
        <p14:creationId xmlns:p14="http://schemas.microsoft.com/office/powerpoint/2010/main" val="15412773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exemplo real</a:t>
            </a:r>
          </a:p>
        </p:txBody>
      </p:sp>
      <p:sp>
        <p:nvSpPr>
          <p:cNvPr id="19" name="Espaço Reservado para Conteúdo 2"/>
          <p:cNvSpPr txBox="1">
            <a:spLocks/>
          </p:cNvSpPr>
          <p:nvPr/>
        </p:nvSpPr>
        <p:spPr>
          <a:xfrm>
            <a:off x="452304" y="17008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endParaRPr lang="pt-BR" dirty="0"/>
          </a:p>
          <a:p>
            <a:pPr lvl="1" algn="just"/>
            <a:endParaRPr lang="pt-BR" dirty="0"/>
          </a:p>
          <a:p>
            <a:pPr lvl="2" algn="just"/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04704" y="185320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E se o requisito da sua consulta ser a 200ª (ducentésima) na fila for alterado para ser capaz de contemplar a situação em que a sua consulta seja a 400ª (quadringentésima) consulta na fila, permanecendo todos os outros parâmetros iguais?</a:t>
            </a:r>
          </a:p>
          <a:p>
            <a:pPr lvl="1" algn="just"/>
            <a:r>
              <a:rPr lang="pt-BR" dirty="0"/>
              <a:t>Faça a análise para essa nova situação,</a:t>
            </a:r>
          </a:p>
        </p:txBody>
      </p:sp>
    </p:spTree>
    <p:extLst>
      <p:ext uri="{BB962C8B-B14F-4D97-AF65-F5344CB8AC3E}">
        <p14:creationId xmlns:p14="http://schemas.microsoft.com/office/powerpoint/2010/main" val="14519060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estrutura de dados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dirty="0">
                <a:latin typeface="Courier New" pitchFamily="49" charset="0"/>
                <a:cs typeface="Courier New" pitchFamily="49" charset="0"/>
              </a:rPr>
              <a:t>#define ORDEM 2 </a:t>
            </a:r>
          </a:p>
          <a:p>
            <a:pPr marL="0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typedef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enum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{false,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true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}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br>
              <a:rPr lang="pt-BR" sz="2000" dirty="0">
                <a:latin typeface="Courier New" pitchFamily="49" charset="0"/>
                <a:cs typeface="Courier New" pitchFamily="49" charset="0"/>
              </a:rPr>
            </a:b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typedef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pagina{  </a:t>
            </a:r>
            <a:br>
              <a:rPr lang="pt-BR" sz="2000" dirty="0">
                <a:latin typeface="Courier New" pitchFamily="49" charset="0"/>
                <a:cs typeface="Courier New" pitchFamily="49" charset="0"/>
              </a:rPr>
            </a:br>
            <a:r>
              <a:rPr lang="pt-BR" sz="2000" dirty="0">
                <a:latin typeface="Courier New" pitchFamily="49" charset="0"/>
                <a:cs typeface="Courier New" pitchFamily="49" charset="0"/>
              </a:rPr>
              <a:t>                    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num_chaves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; </a:t>
            </a:r>
          </a:p>
          <a:p>
            <a:pPr marL="0" indent="0">
              <a:buNone/>
            </a:pPr>
            <a:r>
              <a:rPr lang="pt-BR" sz="2000" dirty="0">
                <a:latin typeface="Courier New" pitchFamily="49" charset="0"/>
                <a:cs typeface="Courier New" pitchFamily="49" charset="0"/>
              </a:rPr>
              <a:t>                    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folha; </a:t>
            </a:r>
            <a:br>
              <a:rPr lang="pt-BR" sz="2000" dirty="0">
                <a:latin typeface="Courier New" pitchFamily="49" charset="0"/>
                <a:cs typeface="Courier New" pitchFamily="49" charset="0"/>
              </a:rPr>
            </a:br>
            <a:r>
              <a:rPr lang="pt-BR" sz="2000" dirty="0">
                <a:latin typeface="Courier New" pitchFamily="49" charset="0"/>
                <a:cs typeface="Courier New" pitchFamily="49" charset="0"/>
              </a:rPr>
              <a:t>                    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chaves[2*ORDEM];</a:t>
            </a:r>
            <a:br>
              <a:rPr lang="pt-BR" sz="2000" dirty="0">
                <a:latin typeface="Courier New" pitchFamily="49" charset="0"/>
                <a:cs typeface="Courier New" pitchFamily="49" charset="0"/>
              </a:rPr>
            </a:br>
            <a:r>
              <a:rPr lang="pt-BR" sz="2000" dirty="0">
                <a:latin typeface="Courier New" pitchFamily="49" charset="0"/>
                <a:cs typeface="Courier New" pitchFamily="49" charset="0"/>
              </a:rPr>
              <a:t>                    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pagina *filhos[2*ORDEM+1];  </a:t>
            </a:r>
            <a:br>
              <a:rPr lang="pt-BR" sz="2000" dirty="0">
                <a:latin typeface="Courier New" pitchFamily="49" charset="0"/>
                <a:cs typeface="Courier New" pitchFamily="49" charset="0"/>
              </a:rPr>
            </a:br>
            <a:r>
              <a:rPr lang="pt-BR" sz="2000" dirty="0">
                <a:latin typeface="Courier New" pitchFamily="49" charset="0"/>
                <a:cs typeface="Courier New" pitchFamily="49" charset="0"/>
              </a:rPr>
              <a:t>                     }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T_pagina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, *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P_pagina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pt-BR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309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exemplo</a:t>
            </a:r>
            <a:br>
              <a:rPr lang="pt-BR" dirty="0">
                <a:solidFill>
                  <a:srgbClr val="002060"/>
                </a:solidFill>
              </a:rPr>
            </a:br>
            <a:r>
              <a:rPr lang="pt-BR" dirty="0">
                <a:solidFill>
                  <a:srgbClr val="002060"/>
                </a:solidFill>
              </a:rPr>
              <a:t>	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Custo AVL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0872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Por exemplo, um cadastro de todas as pessoas existentes na lista telefônica do Brasil: </a:t>
            </a:r>
          </a:p>
          <a:p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7504" y="4503921"/>
            <a:ext cx="1512168" cy="369332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AVL</a:t>
            </a:r>
          </a:p>
        </p:txBody>
      </p:sp>
      <p:sp>
        <p:nvSpPr>
          <p:cNvPr id="19" name="Seta dobrada 18"/>
          <p:cNvSpPr/>
          <p:nvPr/>
        </p:nvSpPr>
        <p:spPr>
          <a:xfrm>
            <a:off x="792012" y="3337788"/>
            <a:ext cx="701508" cy="107479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-180528" y="2854677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Memória consumida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1763688" y="3316342"/>
            <a:ext cx="151216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3,072 GB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Seta dobrada 21"/>
          <p:cNvSpPr/>
          <p:nvPr/>
        </p:nvSpPr>
        <p:spPr>
          <a:xfrm rot="10800000" flipH="1">
            <a:off x="781863" y="4918679"/>
            <a:ext cx="678552" cy="107479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-252536" y="5840149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Número de acessos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1722160" y="5517460"/>
            <a:ext cx="1512168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192 MB de chaves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Seta para a direita 8"/>
          <p:cNvSpPr/>
          <p:nvPr/>
        </p:nvSpPr>
        <p:spPr>
          <a:xfrm>
            <a:off x="3275856" y="5633432"/>
            <a:ext cx="28803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/>
          <p:cNvSpPr txBox="1"/>
          <p:nvPr/>
        </p:nvSpPr>
        <p:spPr>
          <a:xfrm>
            <a:off x="3609608" y="5633432"/>
            <a:ext cx="3827512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Ins="0" rtlCol="0">
            <a:spAutoFit/>
          </a:bodyPr>
          <a:lstStyle/>
          <a:p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h = log</a:t>
            </a:r>
            <a:r>
              <a:rPr lang="pt-BR" b="1" baseline="-25000" dirty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 (192 MB) ~ log</a:t>
            </a:r>
            <a:r>
              <a:rPr lang="pt-BR" b="1" baseline="-25000" dirty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 (2</a:t>
            </a:r>
            <a:r>
              <a:rPr lang="pt-BR" b="1" baseline="30000" dirty="0">
                <a:solidFill>
                  <a:schemeClr val="accent4">
                    <a:lumMod val="75000"/>
                  </a:schemeClr>
                </a:solidFill>
              </a:rPr>
              <a:t>8</a:t>
            </a:r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 x 10</a:t>
            </a:r>
            <a:r>
              <a:rPr lang="pt-BR" b="1" baseline="30000" dirty="0">
                <a:solidFill>
                  <a:schemeClr val="accent4">
                    <a:lumMod val="75000"/>
                  </a:schemeClr>
                </a:solidFill>
              </a:rPr>
              <a:t>20</a:t>
            </a:r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) = 28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7816552" y="5633432"/>
            <a:ext cx="1296144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28 acessos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Seta para a direita 26"/>
          <p:cNvSpPr/>
          <p:nvPr/>
        </p:nvSpPr>
        <p:spPr>
          <a:xfrm>
            <a:off x="7482800" y="5633432"/>
            <a:ext cx="28803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28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4" grpId="0" animBg="1"/>
      <p:bldP spid="9" grpId="0" animBg="1"/>
      <p:bldP spid="25" grpId="0" animBg="1"/>
      <p:bldP spid="26" grpId="0" animBg="1"/>
      <p:bldP spid="27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Árvore B: atividades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67544" y="1484784"/>
            <a:ext cx="8172908" cy="415498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buFont typeface="Wingdings"/>
              <a:buChar char="Ø"/>
            </a:pPr>
            <a:r>
              <a:rPr lang="pt-BR" sz="2400" dirty="0">
                <a:ea typeface="+mn-lt"/>
                <a:cs typeface="+mn-lt"/>
              </a:rPr>
              <a:t>Faça um programa que suporte as seguintes operações sobre árvores B:</a:t>
            </a:r>
          </a:p>
          <a:p>
            <a:pPr marL="342900" indent="-342900">
              <a:buFont typeface="Wingdings"/>
              <a:buChar char="Ø"/>
            </a:pPr>
            <a:endParaRPr lang="pt-BR" sz="2400" dirty="0">
              <a:ea typeface="+mn-lt"/>
              <a:cs typeface="+mn-lt"/>
            </a:endParaRPr>
          </a:p>
          <a:p>
            <a:pPr marL="800100" lvl="1" indent="-342900">
              <a:buFont typeface="Wingdings"/>
              <a:buChar char="§"/>
            </a:pPr>
            <a:r>
              <a:rPr lang="pt-BR" sz="2400" dirty="0">
                <a:ea typeface="+mn-lt"/>
                <a:cs typeface="+mn-lt"/>
              </a:rPr>
              <a:t>Busca de chaves inteiras;</a:t>
            </a:r>
          </a:p>
          <a:p>
            <a:pPr marL="800100" lvl="1" indent="-342900">
              <a:buFont typeface="Wingdings"/>
              <a:buChar char="§"/>
            </a:pPr>
            <a:endParaRPr lang="pt-BR" sz="2400" dirty="0">
              <a:ea typeface="+mn-lt"/>
              <a:cs typeface="+mn-lt"/>
            </a:endParaRPr>
          </a:p>
          <a:p>
            <a:pPr marL="800100" lvl="1" indent="-342900">
              <a:buFont typeface="Wingdings"/>
              <a:buChar char="§"/>
            </a:pPr>
            <a:r>
              <a:rPr lang="pt-BR" sz="2400" dirty="0">
                <a:ea typeface="+mn-lt"/>
                <a:cs typeface="+mn-lt"/>
              </a:rPr>
              <a:t>Inserção de chaves inteiras;</a:t>
            </a:r>
          </a:p>
          <a:p>
            <a:pPr marL="800100" lvl="1" indent="-342900">
              <a:buFont typeface="Wingdings"/>
              <a:buChar char="§"/>
            </a:pPr>
            <a:endParaRPr lang="pt-BR" sz="2400" dirty="0">
              <a:ea typeface="+mn-lt"/>
              <a:cs typeface="+mn-lt"/>
            </a:endParaRPr>
          </a:p>
          <a:p>
            <a:pPr marL="800100" lvl="1" indent="-342900">
              <a:buFont typeface="Wingdings"/>
              <a:buChar char="§"/>
            </a:pPr>
            <a:r>
              <a:rPr lang="pt-BR" sz="2400" dirty="0">
                <a:ea typeface="+mn-lt"/>
                <a:cs typeface="+mn-lt"/>
              </a:rPr>
              <a:t>Remoção de chaves inteiras;</a:t>
            </a:r>
            <a:endParaRPr lang="pt-BR" sz="2400">
              <a:ea typeface="+mn-lt"/>
              <a:cs typeface="+mn-lt"/>
            </a:endParaRPr>
          </a:p>
          <a:p>
            <a:pPr marL="800100" lvl="1" indent="-342900">
              <a:buFont typeface="Wingdings"/>
              <a:buChar char="Ø"/>
            </a:pPr>
            <a:endParaRPr lang="pt-BR" sz="2400" dirty="0">
              <a:ea typeface="+mn-lt"/>
              <a:cs typeface="+mn-lt"/>
            </a:endParaRPr>
          </a:p>
          <a:p>
            <a:pPr lvl="1" algn="just"/>
            <a:r>
              <a:rPr lang="pt-BR" sz="2400" b="1" dirty="0">
                <a:ea typeface="+mn-lt"/>
                <a:cs typeface="+mn-lt"/>
              </a:rPr>
              <a:t>Observação</a:t>
            </a:r>
            <a:r>
              <a:rPr lang="pt-BR" sz="2400" dirty="0">
                <a:ea typeface="+mn-lt"/>
                <a:cs typeface="+mn-lt"/>
              </a:rPr>
              <a:t>: seu programa deve pedir ao usuário a ordem da árvore B a ser criada.</a:t>
            </a:r>
            <a:endParaRPr lang="pt-BR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830877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32997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conceito de ordenação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122413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dirty="0"/>
              <a:t>Árvore ordenada: </a:t>
            </a:r>
          </a:p>
          <a:p>
            <a:pPr lvl="1" algn="just"/>
            <a:r>
              <a:rPr lang="pt-BR" dirty="0"/>
              <a:t>É aquela na qual os filhos de cada nó estão ordenados. Assume-se que tal ordenação se desenvolva da esquerda para a direita.</a:t>
            </a:r>
          </a:p>
          <a:p>
            <a:pPr lvl="1" algn="just"/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1360508" y="5498068"/>
            <a:ext cx="2923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É ordenada</a:t>
            </a:r>
          </a:p>
        </p:txBody>
      </p:sp>
      <p:grpSp>
        <p:nvGrpSpPr>
          <p:cNvPr id="28" name="Grupo 27"/>
          <p:cNvGrpSpPr/>
          <p:nvPr/>
        </p:nvGrpSpPr>
        <p:grpSpPr>
          <a:xfrm>
            <a:off x="1366246" y="3180265"/>
            <a:ext cx="2898786" cy="2317803"/>
            <a:chOff x="206477" y="2348880"/>
            <a:chExt cx="4293515" cy="3498451"/>
          </a:xfrm>
        </p:grpSpPr>
        <p:sp>
          <p:nvSpPr>
            <p:cNvPr id="5" name="Elipse 4"/>
            <p:cNvSpPr/>
            <p:nvPr/>
          </p:nvSpPr>
          <p:spPr>
            <a:xfrm>
              <a:off x="2306248" y="2415159"/>
              <a:ext cx="936104" cy="10801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rgbClr val="002060"/>
                  </a:solidFill>
                </a:rPr>
                <a:t>5</a:t>
              </a:r>
            </a:p>
          </p:txBody>
        </p:sp>
        <p:sp>
          <p:nvSpPr>
            <p:cNvPr id="6" name="Elipse 5"/>
            <p:cNvSpPr/>
            <p:nvPr/>
          </p:nvSpPr>
          <p:spPr>
            <a:xfrm>
              <a:off x="1337140" y="3545028"/>
              <a:ext cx="936104" cy="10801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rgbClr val="002060"/>
                  </a:solidFill>
                </a:rPr>
                <a:t>10</a:t>
              </a:r>
            </a:p>
          </p:txBody>
        </p:sp>
        <p:sp>
          <p:nvSpPr>
            <p:cNvPr id="7" name="Elipse 6"/>
            <p:cNvSpPr/>
            <p:nvPr/>
          </p:nvSpPr>
          <p:spPr>
            <a:xfrm>
              <a:off x="323528" y="4708219"/>
              <a:ext cx="936104" cy="10801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rgbClr val="002060"/>
                  </a:solidFill>
                </a:rPr>
                <a:t>1</a:t>
              </a:r>
            </a:p>
          </p:txBody>
        </p:sp>
        <p:cxnSp>
          <p:nvCxnSpPr>
            <p:cNvPr id="8" name="Conector reto 7"/>
            <p:cNvCxnSpPr>
              <a:stCxn id="5" idx="3"/>
              <a:endCxn id="6" idx="7"/>
            </p:cNvCxnSpPr>
            <p:nvPr/>
          </p:nvCxnSpPr>
          <p:spPr>
            <a:xfrm flipH="1">
              <a:off x="2136155" y="3337099"/>
              <a:ext cx="307182" cy="3661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to 8"/>
            <p:cNvCxnSpPr>
              <a:stCxn id="6" idx="3"/>
              <a:endCxn id="7" idx="7"/>
            </p:cNvCxnSpPr>
            <p:nvPr/>
          </p:nvCxnSpPr>
          <p:spPr>
            <a:xfrm flipH="1">
              <a:off x="1122543" y="4466968"/>
              <a:ext cx="351686" cy="3994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tângulo 15"/>
            <p:cNvSpPr/>
            <p:nvPr/>
          </p:nvSpPr>
          <p:spPr>
            <a:xfrm>
              <a:off x="206477" y="2348880"/>
              <a:ext cx="4293515" cy="349845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Elipse 17"/>
            <p:cNvSpPr/>
            <p:nvPr/>
          </p:nvSpPr>
          <p:spPr>
            <a:xfrm>
              <a:off x="2339752" y="3543520"/>
              <a:ext cx="936104" cy="10801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rgbClr val="002060"/>
                  </a:solidFill>
                </a:rPr>
                <a:t>14</a:t>
              </a:r>
            </a:p>
          </p:txBody>
        </p:sp>
        <p:sp>
          <p:nvSpPr>
            <p:cNvPr id="19" name="Elipse 18"/>
            <p:cNvSpPr/>
            <p:nvPr/>
          </p:nvSpPr>
          <p:spPr>
            <a:xfrm>
              <a:off x="3347864" y="3542536"/>
              <a:ext cx="936104" cy="10801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rgbClr val="002060"/>
                  </a:solidFill>
                </a:rPr>
                <a:t>18</a:t>
              </a:r>
            </a:p>
          </p:txBody>
        </p:sp>
        <p:cxnSp>
          <p:nvCxnSpPr>
            <p:cNvPr id="21" name="Conector reto 20"/>
            <p:cNvCxnSpPr>
              <a:stCxn id="19" idx="1"/>
              <a:endCxn id="5" idx="5"/>
            </p:cNvCxnSpPr>
            <p:nvPr/>
          </p:nvCxnSpPr>
          <p:spPr>
            <a:xfrm flipH="1" flipV="1">
              <a:off x="3105263" y="3337099"/>
              <a:ext cx="379690" cy="3636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to 22"/>
            <p:cNvCxnSpPr>
              <a:stCxn id="5" idx="4"/>
              <a:endCxn id="18" idx="0"/>
            </p:cNvCxnSpPr>
            <p:nvPr/>
          </p:nvCxnSpPr>
          <p:spPr>
            <a:xfrm>
              <a:off x="2774300" y="3495279"/>
              <a:ext cx="33504" cy="482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Elipse 23"/>
            <p:cNvSpPr/>
            <p:nvPr/>
          </p:nvSpPr>
          <p:spPr>
            <a:xfrm>
              <a:off x="2339752" y="4698856"/>
              <a:ext cx="936104" cy="10801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rgbClr val="002060"/>
                  </a:solidFill>
                </a:rPr>
                <a:t>2</a:t>
              </a:r>
            </a:p>
          </p:txBody>
        </p:sp>
        <p:cxnSp>
          <p:nvCxnSpPr>
            <p:cNvPr id="26" name="Conector reto 25"/>
            <p:cNvCxnSpPr>
              <a:stCxn id="24" idx="1"/>
              <a:endCxn id="6" idx="5"/>
            </p:cNvCxnSpPr>
            <p:nvPr/>
          </p:nvCxnSpPr>
          <p:spPr>
            <a:xfrm flipH="1" flipV="1">
              <a:off x="2136155" y="4466968"/>
              <a:ext cx="340686" cy="3900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CaixaDeTexto 28"/>
          <p:cNvSpPr txBox="1"/>
          <p:nvPr/>
        </p:nvSpPr>
        <p:spPr>
          <a:xfrm>
            <a:off x="5176932" y="5498068"/>
            <a:ext cx="2923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Não é ordenada</a:t>
            </a:r>
          </a:p>
        </p:txBody>
      </p:sp>
      <p:grpSp>
        <p:nvGrpSpPr>
          <p:cNvPr id="30" name="Grupo 29"/>
          <p:cNvGrpSpPr/>
          <p:nvPr/>
        </p:nvGrpSpPr>
        <p:grpSpPr>
          <a:xfrm>
            <a:off x="5182670" y="3180265"/>
            <a:ext cx="2898786" cy="2317803"/>
            <a:chOff x="206477" y="2348880"/>
            <a:chExt cx="4293515" cy="3498451"/>
          </a:xfrm>
        </p:grpSpPr>
        <p:sp>
          <p:nvSpPr>
            <p:cNvPr id="31" name="Elipse 30"/>
            <p:cNvSpPr/>
            <p:nvPr/>
          </p:nvSpPr>
          <p:spPr>
            <a:xfrm>
              <a:off x="2306248" y="2415159"/>
              <a:ext cx="936104" cy="10801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rgbClr val="002060"/>
                  </a:solidFill>
                </a:rPr>
                <a:t>5</a:t>
              </a:r>
            </a:p>
          </p:txBody>
        </p:sp>
        <p:sp>
          <p:nvSpPr>
            <p:cNvPr id="32" name="Elipse 31"/>
            <p:cNvSpPr/>
            <p:nvPr/>
          </p:nvSpPr>
          <p:spPr>
            <a:xfrm>
              <a:off x="1337140" y="3545028"/>
              <a:ext cx="936104" cy="10801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rgbClr val="002060"/>
                  </a:solidFill>
                </a:rPr>
                <a:t>10</a:t>
              </a:r>
            </a:p>
          </p:txBody>
        </p:sp>
        <p:sp>
          <p:nvSpPr>
            <p:cNvPr id="33" name="Elipse 32"/>
            <p:cNvSpPr/>
            <p:nvPr/>
          </p:nvSpPr>
          <p:spPr>
            <a:xfrm>
              <a:off x="323528" y="4708219"/>
              <a:ext cx="936104" cy="10801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rgbClr val="002060"/>
                  </a:solidFill>
                </a:rPr>
                <a:t>2</a:t>
              </a:r>
            </a:p>
          </p:txBody>
        </p:sp>
        <p:cxnSp>
          <p:nvCxnSpPr>
            <p:cNvPr id="34" name="Conector reto 33"/>
            <p:cNvCxnSpPr>
              <a:stCxn id="31" idx="3"/>
              <a:endCxn id="32" idx="7"/>
            </p:cNvCxnSpPr>
            <p:nvPr/>
          </p:nvCxnSpPr>
          <p:spPr>
            <a:xfrm flipH="1">
              <a:off x="2136155" y="3337099"/>
              <a:ext cx="307182" cy="3661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ector reto 34"/>
            <p:cNvCxnSpPr>
              <a:stCxn id="32" idx="3"/>
              <a:endCxn id="33" idx="7"/>
            </p:cNvCxnSpPr>
            <p:nvPr/>
          </p:nvCxnSpPr>
          <p:spPr>
            <a:xfrm flipH="1">
              <a:off x="1122543" y="4466968"/>
              <a:ext cx="351686" cy="3994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tângulo 35"/>
            <p:cNvSpPr/>
            <p:nvPr/>
          </p:nvSpPr>
          <p:spPr>
            <a:xfrm>
              <a:off x="206477" y="2348880"/>
              <a:ext cx="4293515" cy="349845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7" name="Elipse 36"/>
            <p:cNvSpPr/>
            <p:nvPr/>
          </p:nvSpPr>
          <p:spPr>
            <a:xfrm>
              <a:off x="2339752" y="3543520"/>
              <a:ext cx="936104" cy="10801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rgbClr val="002060"/>
                  </a:solidFill>
                </a:rPr>
                <a:t>14</a:t>
              </a:r>
            </a:p>
          </p:txBody>
        </p:sp>
        <p:sp>
          <p:nvSpPr>
            <p:cNvPr id="38" name="Elipse 37"/>
            <p:cNvSpPr/>
            <p:nvPr/>
          </p:nvSpPr>
          <p:spPr>
            <a:xfrm>
              <a:off x="3347864" y="3542536"/>
              <a:ext cx="936104" cy="10801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rgbClr val="002060"/>
                  </a:solidFill>
                </a:rPr>
                <a:t>18</a:t>
              </a:r>
            </a:p>
          </p:txBody>
        </p:sp>
        <p:cxnSp>
          <p:nvCxnSpPr>
            <p:cNvPr id="39" name="Conector reto 38"/>
            <p:cNvCxnSpPr>
              <a:stCxn id="38" idx="1"/>
              <a:endCxn id="31" idx="5"/>
            </p:cNvCxnSpPr>
            <p:nvPr/>
          </p:nvCxnSpPr>
          <p:spPr>
            <a:xfrm flipH="1" flipV="1">
              <a:off x="3105263" y="3337099"/>
              <a:ext cx="379690" cy="3636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ector reto 39"/>
            <p:cNvCxnSpPr>
              <a:stCxn id="31" idx="4"/>
              <a:endCxn id="37" idx="0"/>
            </p:cNvCxnSpPr>
            <p:nvPr/>
          </p:nvCxnSpPr>
          <p:spPr>
            <a:xfrm>
              <a:off x="2774300" y="3495279"/>
              <a:ext cx="33504" cy="482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Elipse 40"/>
            <p:cNvSpPr/>
            <p:nvPr/>
          </p:nvSpPr>
          <p:spPr>
            <a:xfrm>
              <a:off x="2339752" y="4698856"/>
              <a:ext cx="936104" cy="10801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rgbClr val="002060"/>
                  </a:solidFill>
                </a:rPr>
                <a:t>1</a:t>
              </a:r>
            </a:p>
          </p:txBody>
        </p:sp>
        <p:cxnSp>
          <p:nvCxnSpPr>
            <p:cNvPr id="42" name="Conector reto 41"/>
            <p:cNvCxnSpPr>
              <a:stCxn id="41" idx="1"/>
              <a:endCxn id="32" idx="5"/>
            </p:cNvCxnSpPr>
            <p:nvPr/>
          </p:nvCxnSpPr>
          <p:spPr>
            <a:xfrm flipH="1" flipV="1">
              <a:off x="2136155" y="4466968"/>
              <a:ext cx="340686" cy="3900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Seta para a esquerda 3">
            <a:hlinkClick r:id="rId2" action="ppaction://hlinksldjump"/>
          </p:cNvPr>
          <p:cNvSpPr/>
          <p:nvPr/>
        </p:nvSpPr>
        <p:spPr>
          <a:xfrm>
            <a:off x="179512" y="16532"/>
            <a:ext cx="956873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9139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exemplo</a:t>
            </a:r>
            <a:br>
              <a:rPr lang="pt-BR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	Custo AVL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0872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Por exemplo, um cadastro de todas as pessoas existentes na lista telefônica do Brasil: </a:t>
            </a:r>
          </a:p>
          <a:p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7504" y="4503921"/>
            <a:ext cx="1512168" cy="369332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AVL</a:t>
            </a:r>
          </a:p>
        </p:txBody>
      </p:sp>
      <p:sp>
        <p:nvSpPr>
          <p:cNvPr id="19" name="Seta dobrada 18"/>
          <p:cNvSpPr/>
          <p:nvPr/>
        </p:nvSpPr>
        <p:spPr>
          <a:xfrm>
            <a:off x="792012" y="3337788"/>
            <a:ext cx="701508" cy="107479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-180528" y="2854677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Memória consumida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1763688" y="3316342"/>
            <a:ext cx="151216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3,072 GB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Seta dobrada 21"/>
          <p:cNvSpPr/>
          <p:nvPr/>
        </p:nvSpPr>
        <p:spPr>
          <a:xfrm rot="10800000" flipH="1">
            <a:off x="781863" y="4918679"/>
            <a:ext cx="678552" cy="107479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-252536" y="5840149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Número de acessos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1722160" y="5517460"/>
            <a:ext cx="1512168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192 MB de chaves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Seta para a direita 8"/>
          <p:cNvSpPr/>
          <p:nvPr/>
        </p:nvSpPr>
        <p:spPr>
          <a:xfrm>
            <a:off x="3275856" y="5633432"/>
            <a:ext cx="28803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/>
          <p:cNvSpPr txBox="1"/>
          <p:nvPr/>
        </p:nvSpPr>
        <p:spPr>
          <a:xfrm>
            <a:off x="3609608" y="5633432"/>
            <a:ext cx="3744416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Ins="0" rtlCol="0">
            <a:spAutoFit/>
          </a:bodyPr>
          <a:lstStyle/>
          <a:p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h = log</a:t>
            </a:r>
            <a:r>
              <a:rPr lang="pt-BR" b="1" baseline="-25000" dirty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 (192 MB) ~ log</a:t>
            </a:r>
            <a:r>
              <a:rPr lang="pt-BR" b="1" baseline="-25000" dirty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 (2</a:t>
            </a:r>
            <a:r>
              <a:rPr lang="pt-BR" b="1" baseline="30000" dirty="0">
                <a:solidFill>
                  <a:schemeClr val="accent4">
                    <a:lumMod val="75000"/>
                  </a:schemeClr>
                </a:solidFill>
              </a:rPr>
              <a:t>8</a:t>
            </a:r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 x 10</a:t>
            </a:r>
            <a:r>
              <a:rPr lang="pt-BR" b="1" baseline="30000" dirty="0">
                <a:solidFill>
                  <a:schemeClr val="accent4">
                    <a:lumMod val="75000"/>
                  </a:schemeClr>
                </a:solidFill>
              </a:rPr>
              <a:t>20</a:t>
            </a:r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) = 31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7740352" y="5633432"/>
            <a:ext cx="1296144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31 acessos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Seta para a direita 26"/>
          <p:cNvSpPr/>
          <p:nvPr/>
        </p:nvSpPr>
        <p:spPr>
          <a:xfrm>
            <a:off x="7406600" y="5633432"/>
            <a:ext cx="28803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7736160" y="5633432"/>
            <a:ext cx="1296144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28 acessos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14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6 L -0.64896 0.00648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48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9" grpId="0" animBg="1"/>
      <p:bldP spid="25" grpId="0" animBg="1"/>
      <p:bldP spid="26" grpId="0" animBg="1"/>
      <p:bldP spid="27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rgaminho vertical 6"/>
          <p:cNvSpPr/>
          <p:nvPr/>
        </p:nvSpPr>
        <p:spPr>
          <a:xfrm>
            <a:off x="3616464" y="3577046"/>
            <a:ext cx="5204008" cy="2813128"/>
          </a:xfrm>
          <a:prstGeom prst="verticalScroll">
            <a:avLst>
              <a:gd name="adj" fmla="val 7083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Na realidade, uma árvore AVL teria que armazenar em cada nó, além da chave, os dados do cadastro (nome, endereço, etc.). Isso com certeza aumenta em muito essa quantidade de memória necessária.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dirty="0">
                <a:solidFill>
                  <a:schemeClr val="tx1"/>
                </a:solidFill>
              </a:rPr>
              <a:t>Suponha um tamanho de registro de 8k para cada cliente então teríamos 192 milhões X 8.000 = 1.536 GB (mil quinhentos e trinta e seis </a:t>
            </a:r>
            <a:r>
              <a:rPr lang="pt-BR" i="1" dirty="0" err="1">
                <a:solidFill>
                  <a:schemeClr val="tx1"/>
                </a:solidFill>
              </a:rPr>
              <a:t>gibabytes</a:t>
            </a:r>
            <a:r>
              <a:rPr lang="pt-BR" dirty="0">
                <a:solidFill>
                  <a:schemeClr val="tx1"/>
                </a:solidFill>
              </a:rPr>
              <a:t>).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exemplo</a:t>
            </a:r>
            <a:br>
              <a:rPr lang="pt-BR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	Custo AVL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0872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Por exemplo, um cadastro de todas as pessoas existentes na lista telefônica do Brasil: </a:t>
            </a:r>
          </a:p>
          <a:p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7504" y="4503921"/>
            <a:ext cx="1512168" cy="369332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AVL</a:t>
            </a:r>
          </a:p>
        </p:txBody>
      </p:sp>
      <p:sp>
        <p:nvSpPr>
          <p:cNvPr id="19" name="Seta dobrada 18"/>
          <p:cNvSpPr/>
          <p:nvPr/>
        </p:nvSpPr>
        <p:spPr>
          <a:xfrm>
            <a:off x="792012" y="3337788"/>
            <a:ext cx="701508" cy="107479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-180528" y="2854677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Memória consumida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1763688" y="3316342"/>
            <a:ext cx="151216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3,072 GB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Seta dobrada 21"/>
          <p:cNvSpPr/>
          <p:nvPr/>
        </p:nvSpPr>
        <p:spPr>
          <a:xfrm rot="10800000" flipH="1">
            <a:off x="781863" y="4918679"/>
            <a:ext cx="678552" cy="107479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-252536" y="5840149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Número de acessos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1794168" y="5670723"/>
            <a:ext cx="1296144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28 acessos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Chave direita 3"/>
          <p:cNvSpPr/>
          <p:nvPr/>
        </p:nvSpPr>
        <p:spPr>
          <a:xfrm>
            <a:off x="3077736" y="3223562"/>
            <a:ext cx="792088" cy="2862213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3874016" y="2852936"/>
            <a:ext cx="4730432" cy="646331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002060"/>
                </a:solidFill>
              </a:rPr>
              <a:t>Suponha que não há memória suficiente para armazenar todas essas chaves na memória RAM.</a:t>
            </a:r>
          </a:p>
        </p:txBody>
      </p:sp>
    </p:spTree>
    <p:extLst>
      <p:ext uri="{BB962C8B-B14F-4D97-AF65-F5344CB8AC3E}">
        <p14:creationId xmlns:p14="http://schemas.microsoft.com/office/powerpoint/2010/main" val="3905720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exemplo</a:t>
            </a:r>
            <a:br>
              <a:rPr lang="pt-BR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	Custo AVL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0872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Por exemplo, um cadastro de todas as pessoas existentes na lista telefônica do Brasil: </a:t>
            </a:r>
          </a:p>
          <a:p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7504" y="4503921"/>
            <a:ext cx="1512168" cy="369332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AVL</a:t>
            </a:r>
          </a:p>
        </p:txBody>
      </p:sp>
      <p:sp>
        <p:nvSpPr>
          <p:cNvPr id="19" name="Seta dobrada 18"/>
          <p:cNvSpPr/>
          <p:nvPr/>
        </p:nvSpPr>
        <p:spPr>
          <a:xfrm>
            <a:off x="792012" y="3337788"/>
            <a:ext cx="701508" cy="107479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-180528" y="2854677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Memória consumida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1763688" y="3316342"/>
            <a:ext cx="151216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3,072 GB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Seta dobrada 21"/>
          <p:cNvSpPr/>
          <p:nvPr/>
        </p:nvSpPr>
        <p:spPr>
          <a:xfrm rot="10800000" flipH="1">
            <a:off x="781863" y="4918679"/>
            <a:ext cx="678552" cy="107479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-252536" y="5840149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Número de acessos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1794168" y="5670723"/>
            <a:ext cx="1296144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28 acessos</a:t>
            </a:r>
            <a:endParaRPr lang="pt-BR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Chave direita 3"/>
          <p:cNvSpPr/>
          <p:nvPr/>
        </p:nvSpPr>
        <p:spPr>
          <a:xfrm>
            <a:off x="3077736" y="3223562"/>
            <a:ext cx="792088" cy="2862213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3874016" y="2851306"/>
            <a:ext cx="4730432" cy="659322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002060"/>
                </a:solidFill>
              </a:rPr>
              <a:t>Suponha que não há memória suficiente para armazenar todas essas chaves na memória RAM.</a:t>
            </a:r>
          </a:p>
        </p:txBody>
      </p:sp>
      <p:sp>
        <p:nvSpPr>
          <p:cNvPr id="6" name="Seta para baixo 5"/>
          <p:cNvSpPr/>
          <p:nvPr/>
        </p:nvSpPr>
        <p:spPr>
          <a:xfrm>
            <a:off x="6089692" y="3550944"/>
            <a:ext cx="299080" cy="4263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CaixaDeTexto 27"/>
          <p:cNvSpPr txBox="1"/>
          <p:nvPr/>
        </p:nvSpPr>
        <p:spPr>
          <a:xfrm>
            <a:off x="3874016" y="4014021"/>
            <a:ext cx="4730432" cy="659322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002060"/>
                </a:solidFill>
              </a:rPr>
              <a:t>Logo, vamos considerar os acessos como sendo no disco e não na memória RAM.</a:t>
            </a:r>
          </a:p>
        </p:txBody>
      </p:sp>
      <p:sp>
        <p:nvSpPr>
          <p:cNvPr id="16" name="Seta para baixo 15"/>
          <p:cNvSpPr/>
          <p:nvPr/>
        </p:nvSpPr>
        <p:spPr>
          <a:xfrm>
            <a:off x="6082836" y="4703072"/>
            <a:ext cx="299080" cy="4263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3867160" y="5160582"/>
            <a:ext cx="4730432" cy="150810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002060"/>
                </a:solidFill>
              </a:rPr>
              <a:t>1 acesso a disco = 10 milissegundos</a:t>
            </a:r>
          </a:p>
          <a:p>
            <a:pPr algn="just">
              <a:spcBef>
                <a:spcPts val="1200"/>
              </a:spcBef>
            </a:pPr>
            <a:r>
              <a:rPr lang="pt-BR" dirty="0">
                <a:solidFill>
                  <a:srgbClr val="002060"/>
                </a:solidFill>
              </a:rPr>
              <a:t>Portanto,</a:t>
            </a:r>
          </a:p>
          <a:p>
            <a:pPr algn="just"/>
            <a:r>
              <a:rPr lang="pt-BR" dirty="0">
                <a:solidFill>
                  <a:srgbClr val="002060"/>
                </a:solidFill>
              </a:rPr>
              <a:t>28 acessos = 280 milissegundos = 0,28 s</a:t>
            </a:r>
          </a:p>
          <a:p>
            <a:pPr algn="just">
              <a:spcBef>
                <a:spcPts val="1200"/>
              </a:spcBef>
            </a:pPr>
            <a:r>
              <a:rPr lang="pt-BR" dirty="0">
                <a:solidFill>
                  <a:srgbClr val="002060"/>
                </a:solidFill>
              </a:rPr>
              <a:t>Localizar um registro nessa AVL leva </a:t>
            </a:r>
            <a:r>
              <a:rPr lang="pt-BR" b="1" dirty="0">
                <a:solidFill>
                  <a:srgbClr val="002060"/>
                </a:solidFill>
              </a:rPr>
              <a:t>0,28 s</a:t>
            </a:r>
            <a:r>
              <a:rPr lang="pt-BR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0273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8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>
                <a:solidFill>
                  <a:srgbClr val="002060"/>
                </a:solidFill>
              </a:rPr>
              <a:t>Árvore B: exemplo</a:t>
            </a:r>
            <a:br>
              <a:rPr lang="pt-BR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	Custo AVL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60240"/>
            <a:ext cx="8229600" cy="3412976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Ah, mas vai ter sempre aquele aluno que dirá: “</a:t>
            </a:r>
            <a:r>
              <a:rPr lang="pt-BR" dirty="0">
                <a:sym typeface="Symbol"/>
              </a:rPr>
              <a:t></a:t>
            </a:r>
            <a:r>
              <a:rPr lang="pt-BR" dirty="0"/>
              <a:t> Só </a:t>
            </a:r>
            <a:r>
              <a:rPr lang="pt-BR" i="1" dirty="0"/>
              <a:t>0,28s</a:t>
            </a:r>
            <a:r>
              <a:rPr lang="pt-BR" dirty="0"/>
              <a:t>, professor! Isso não é nada!” </a:t>
            </a:r>
          </a:p>
          <a:p>
            <a:pPr algn="just">
              <a:spcBef>
                <a:spcPts val="1800"/>
              </a:spcBef>
            </a:pPr>
            <a:r>
              <a:rPr lang="pt-BR" dirty="0"/>
              <a:t>Como sempre tem esse aluno, vejamos um exemplo real para ilustrar como esse tempo não é tão pouco assim.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39304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1536</TotalTime>
  <Words>3756</Words>
  <Application>Microsoft Office PowerPoint</Application>
  <PresentationFormat>Apresentação na tela (4:3)</PresentationFormat>
  <Paragraphs>454</Paragraphs>
  <Slides>52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52</vt:i4>
      </vt:variant>
    </vt:vector>
  </HeadingPairs>
  <TitlesOfParts>
    <vt:vector size="53" baseType="lpstr">
      <vt:lpstr>Tema do Office</vt:lpstr>
      <vt:lpstr>Árvore B</vt:lpstr>
      <vt:lpstr>Árvore B: comparação com outras</vt:lpstr>
      <vt:lpstr>Árvore B: exemplo   Custo AVL</vt:lpstr>
      <vt:lpstr>Árvore B: exemplo  Custo AVL</vt:lpstr>
      <vt:lpstr>Árvore B: exemplo  Custo AVL</vt:lpstr>
      <vt:lpstr>Árvore B: exemplo  Custo AVL</vt:lpstr>
      <vt:lpstr>Árvore B: exemplo  Custo AVL</vt:lpstr>
      <vt:lpstr>Árvore B: exemplo  Custo AVL</vt:lpstr>
      <vt:lpstr>Árvore B: exemplo  Custo AVL</vt:lpstr>
      <vt:lpstr>Árvore B: exemplo  Custo AVL – exemplo real</vt:lpstr>
      <vt:lpstr>Árvore B: exemplo  Custo AVL – exemplo real</vt:lpstr>
      <vt:lpstr>Árvore B: exemplo  Custo AVL – exemplo real</vt:lpstr>
      <vt:lpstr>Árvore B: exemplo  Custo AVL – exemplo real</vt:lpstr>
      <vt:lpstr>Árvore B: exemplo  Custo AVL – exemplo real</vt:lpstr>
      <vt:lpstr>Árvore B: introdução</vt:lpstr>
      <vt:lpstr>Árvore B: definição</vt:lpstr>
      <vt:lpstr>Árvore B: exemplos</vt:lpstr>
      <vt:lpstr>Árvore B: propriedades</vt:lpstr>
      <vt:lpstr>Árvore B: propriedades</vt:lpstr>
      <vt:lpstr>Árvore B: conceito de página</vt:lpstr>
      <vt:lpstr>Árvore B: quantidade de filhos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exemplo real</vt:lpstr>
      <vt:lpstr>Árvore B: estrutura de dados</vt:lpstr>
      <vt:lpstr>Árvore B: atividades</vt:lpstr>
      <vt:lpstr>Apresentação do PowerPoint</vt:lpstr>
      <vt:lpstr>Árvore B: conceito de ordenação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Árvore B</dc:title>
  <dc:creator>Ricardo Luís Lachi</dc:creator>
  <cp:lastModifiedBy>-</cp:lastModifiedBy>
  <cp:revision>245</cp:revision>
  <dcterms:created xsi:type="dcterms:W3CDTF">2010-09-20T12:45:47Z</dcterms:created>
  <dcterms:modified xsi:type="dcterms:W3CDTF">2019-09-22T21:52:05Z</dcterms:modified>
</cp:coreProperties>
</file>