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3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48094" autoAdjust="0"/>
  </p:normalViewPr>
  <p:slideViewPr>
    <p:cSldViewPr>
      <p:cViewPr>
        <p:scale>
          <a:sx n="100" d="100"/>
          <a:sy n="100" d="100"/>
        </p:scale>
        <p:origin x="-288" y="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05/03/2018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05/03/2018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05/03/2018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05/03/2018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05/03/2018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05/03/2018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05/03/2018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05/03/2018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05/03/2018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05/03/2018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05/03/2018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00DB3-DBF0-4086-B675-117E7A9610B8}" type="datetimeFigureOut">
              <a:rPr lang="pt-BR" smtClean="0"/>
              <a:t>05/03/2018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msdn.microsoft.com/en-us/library/aa927387.asp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sdn.microsoft.com/en-us/library/aa920787.aspx" TargetMode="External"/><Relationship Id="rId2" Type="http://schemas.openxmlformats.org/officeDocument/2006/relationships/hyperlink" Target="https://msdn.microsoft.com/en-us/library/aa923923.asp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sdn.microsoft.com/en-us/library/aa927338.aspx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Biblioteca Gráfica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Prof. Ricardo Luís Lachi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79518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609600" y="17526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dirty="0" smtClean="0"/>
              <a:t>Detalhamento:</a:t>
            </a:r>
          </a:p>
          <a:p>
            <a:pPr lvl="1"/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o que é o tipo DWORD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457200" lvl="1" indent="0" algn="ctr">
              <a:buNone/>
            </a:pPr>
            <a:r>
              <a:rPr lang="pt-BR" dirty="0" err="1">
                <a:solidFill>
                  <a:srgbClr val="FFFF00"/>
                </a:solidFill>
              </a:rPr>
              <a:t>typedef</a:t>
            </a:r>
            <a:r>
              <a:rPr lang="pt-BR" dirty="0">
                <a:solidFill>
                  <a:srgbClr val="FFFF00"/>
                </a:solidFill>
              </a:rPr>
              <a:t> </a:t>
            </a:r>
            <a:r>
              <a:rPr lang="pt-BR" dirty="0" err="1">
                <a:solidFill>
                  <a:srgbClr val="FFFF00"/>
                </a:solidFill>
              </a:rPr>
              <a:t>unsigned</a:t>
            </a:r>
            <a:r>
              <a:rPr lang="pt-BR" dirty="0">
                <a:solidFill>
                  <a:srgbClr val="FFFF00"/>
                </a:solidFill>
              </a:rPr>
              <a:t> </a:t>
            </a:r>
            <a:r>
              <a:rPr lang="pt-BR" dirty="0" err="1">
                <a:solidFill>
                  <a:srgbClr val="FFFF00"/>
                </a:solidFill>
              </a:rPr>
              <a:t>long</a:t>
            </a:r>
            <a:r>
              <a:rPr lang="pt-BR" dirty="0">
                <a:solidFill>
                  <a:srgbClr val="FFFF00"/>
                </a:solidFill>
              </a:rPr>
              <a:t> </a:t>
            </a:r>
            <a:r>
              <a:rPr lang="pt-BR" dirty="0" smtClean="0">
                <a:solidFill>
                  <a:srgbClr val="FFFF00"/>
                </a:solidFill>
              </a:rPr>
              <a:t>DWORD</a:t>
            </a:r>
          </a:p>
          <a:p>
            <a:pPr marL="457200" lvl="1" indent="0" algn="ctr">
              <a:buNone/>
            </a:pPr>
            <a:endParaRPr lang="pt-BR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algn="just"/>
            <a:r>
              <a:rPr lang="pt-BR" dirty="0" smtClean="0"/>
              <a:t>Número de 32 bits sem sinal;</a:t>
            </a:r>
          </a:p>
          <a:p>
            <a:pPr lvl="2" algn="just"/>
            <a:r>
              <a:rPr lang="pt-BR" dirty="0" smtClean="0"/>
              <a:t>Intervalo de 0 a 4294967295;</a:t>
            </a:r>
          </a:p>
          <a:p>
            <a:pPr lvl="2" algn="just"/>
            <a:r>
              <a:rPr lang="pt-BR" dirty="0" smtClean="0"/>
              <a:t>Tipo declarado em </a:t>
            </a:r>
            <a:r>
              <a:rPr lang="pt-BR" dirty="0" err="1" smtClean="0"/>
              <a:t>InSafe.h</a:t>
            </a:r>
            <a:r>
              <a:rPr lang="pt-BR" dirty="0" smtClean="0"/>
              <a:t>.</a:t>
            </a:r>
          </a:p>
          <a:p>
            <a:pPr lvl="2" algn="just"/>
            <a:r>
              <a:rPr lang="pt-BR" dirty="0"/>
              <a:t>https://msdn.microsoft.com/en-us/library/windows/desktop/aa383751(v=vs.85).aspx</a:t>
            </a:r>
            <a:endParaRPr lang="pt-BR" dirty="0" smtClean="0"/>
          </a:p>
          <a:p>
            <a:pPr lvl="2" algn="just"/>
            <a:endParaRPr lang="pt-BR" dirty="0" smtClean="0"/>
          </a:p>
          <a:p>
            <a:pPr lvl="1" algn="just"/>
            <a:r>
              <a:rPr lang="pt-BR" dirty="0" smtClean="0"/>
              <a:t>Conclusão: COLORREF pode armazenar o que?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dirty="0" smtClean="0"/>
              <a:t>Biblioteca gráfica: </a:t>
            </a:r>
            <a:r>
              <a:rPr lang="pt-BR" sz="4000" dirty="0" err="1" smtClean="0">
                <a:solidFill>
                  <a:schemeClr val="accent6">
                    <a:lumMod val="75000"/>
                  </a:schemeClr>
                </a:solidFill>
              </a:rPr>
              <a:t>graphics_vX.X.h</a:t>
            </a:r>
            <a:endParaRPr lang="pt-B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6025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609600" y="17526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smtClean="0"/>
              <a:t>Analisando então a variável </a:t>
            </a:r>
            <a:r>
              <a:rPr lang="pt-BR" dirty="0" err="1" smtClean="0">
                <a:solidFill>
                  <a:srgbClr val="FFFF00"/>
                </a:solidFill>
              </a:rPr>
              <a:t>lineColor</a:t>
            </a:r>
            <a:r>
              <a:rPr lang="pt-BR" dirty="0" smtClean="0"/>
              <a:t> que foi declarada como do tipo COLORREF:</a:t>
            </a:r>
          </a:p>
          <a:p>
            <a:pPr marL="457200" lvl="1" indent="0">
              <a:buNone/>
            </a:pPr>
            <a:r>
              <a:rPr lang="pt-BR" dirty="0" err="1" smtClean="0">
                <a:solidFill>
                  <a:srgbClr val="FFFF00"/>
                </a:solidFill>
              </a:rPr>
              <a:t>typedef</a:t>
            </a:r>
            <a:r>
              <a:rPr lang="pt-BR" dirty="0" smtClean="0">
                <a:solidFill>
                  <a:srgbClr val="FFFF00"/>
                </a:solidFill>
              </a:rPr>
              <a:t> </a:t>
            </a:r>
            <a:r>
              <a:rPr lang="pt-BR" dirty="0">
                <a:solidFill>
                  <a:srgbClr val="FFFF00"/>
                </a:solidFill>
              </a:rPr>
              <a:t>DWORD COLORREF</a:t>
            </a:r>
          </a:p>
          <a:p>
            <a:pPr marL="457200" lvl="1" indent="0">
              <a:buNone/>
            </a:pPr>
            <a:r>
              <a:rPr lang="pt-BR" dirty="0" err="1" smtClean="0">
                <a:solidFill>
                  <a:srgbClr val="FFFF00"/>
                </a:solidFill>
              </a:rPr>
              <a:t>typedef</a:t>
            </a:r>
            <a:r>
              <a:rPr lang="pt-BR" dirty="0" smtClean="0">
                <a:solidFill>
                  <a:srgbClr val="FFFF00"/>
                </a:solidFill>
              </a:rPr>
              <a:t> </a:t>
            </a:r>
            <a:r>
              <a:rPr lang="pt-BR" dirty="0" err="1">
                <a:solidFill>
                  <a:srgbClr val="FFFF00"/>
                </a:solidFill>
              </a:rPr>
              <a:t>unsigned</a:t>
            </a:r>
            <a:r>
              <a:rPr lang="pt-BR" dirty="0">
                <a:solidFill>
                  <a:srgbClr val="FFFF00"/>
                </a:solidFill>
              </a:rPr>
              <a:t> </a:t>
            </a:r>
            <a:r>
              <a:rPr lang="pt-BR" dirty="0" err="1">
                <a:solidFill>
                  <a:srgbClr val="FFFF00"/>
                </a:solidFill>
              </a:rPr>
              <a:t>long</a:t>
            </a:r>
            <a:r>
              <a:rPr lang="pt-BR" dirty="0">
                <a:solidFill>
                  <a:srgbClr val="FFFF00"/>
                </a:solidFill>
              </a:rPr>
              <a:t> </a:t>
            </a:r>
            <a:r>
              <a:rPr lang="pt-BR" dirty="0" smtClean="0">
                <a:solidFill>
                  <a:srgbClr val="FFFF00"/>
                </a:solidFill>
              </a:rPr>
              <a:t>DWORD</a:t>
            </a:r>
          </a:p>
          <a:p>
            <a:pPr marL="457200" lvl="1" indent="0">
              <a:buNone/>
            </a:pPr>
            <a:endParaRPr lang="pt-BR" dirty="0">
              <a:solidFill>
                <a:srgbClr val="FFFF00"/>
              </a:solidFill>
            </a:endParaRPr>
          </a:p>
          <a:p>
            <a:pPr marL="457200" lvl="1" indent="0">
              <a:buNone/>
            </a:pPr>
            <a:r>
              <a:rPr lang="pt-BR" dirty="0" smtClean="0">
                <a:solidFill>
                  <a:srgbClr val="FFFF00"/>
                </a:solidFill>
              </a:rPr>
              <a:t>COLORREF </a:t>
            </a:r>
            <a:r>
              <a:rPr lang="pt-BR" dirty="0" err="1" smtClean="0">
                <a:solidFill>
                  <a:srgbClr val="FFFF00"/>
                </a:solidFill>
              </a:rPr>
              <a:t>lineColor</a:t>
            </a:r>
            <a:r>
              <a:rPr lang="pt-BR" dirty="0" smtClean="0">
                <a:solidFill>
                  <a:srgbClr val="FFFF00"/>
                </a:solidFill>
              </a:rPr>
              <a:t>;</a:t>
            </a:r>
          </a:p>
          <a:p>
            <a:pPr marL="457200" lvl="1" indent="0" algn="ctr">
              <a:buNone/>
            </a:pPr>
            <a:endParaRPr lang="pt-BR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pt-BR" dirty="0" smtClean="0"/>
              <a:t>Logo, ela pode armazenar qualquer número de 32 bits sem sinal que representará uma cor. Por exemplo, seria válido escrever:</a:t>
            </a:r>
          </a:p>
          <a:p>
            <a:pPr marL="457200" lvl="1" indent="0" algn="ctr">
              <a:buNone/>
            </a:pPr>
            <a:r>
              <a:rPr lang="pt-BR" dirty="0" err="1" smtClean="0">
                <a:solidFill>
                  <a:srgbClr val="FFFF00"/>
                </a:solidFill>
              </a:rPr>
              <a:t>lineColor</a:t>
            </a:r>
            <a:r>
              <a:rPr lang="pt-BR" dirty="0" smtClean="0">
                <a:solidFill>
                  <a:srgbClr val="FFFF00"/>
                </a:solidFill>
              </a:rPr>
              <a:t> = 255;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dirty="0" smtClean="0"/>
              <a:t>Biblioteca gráfica: </a:t>
            </a:r>
            <a:r>
              <a:rPr lang="pt-BR" sz="4000" dirty="0" err="1" smtClean="0">
                <a:solidFill>
                  <a:schemeClr val="accent6">
                    <a:lumMod val="75000"/>
                  </a:schemeClr>
                </a:solidFill>
              </a:rPr>
              <a:t>graphics_vX.X.h</a:t>
            </a:r>
            <a:endParaRPr lang="pt-B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070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609600" y="17526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smtClean="0"/>
              <a:t>Mas como saber que cor representa o número 255 armazenado em </a:t>
            </a:r>
            <a:r>
              <a:rPr lang="pt-BR" dirty="0" err="1" smtClean="0">
                <a:solidFill>
                  <a:srgbClr val="FFFF00"/>
                </a:solidFill>
              </a:rPr>
              <a:t>colorLine</a:t>
            </a:r>
            <a:r>
              <a:rPr lang="pt-BR" dirty="0" smtClean="0"/>
              <a:t>?</a:t>
            </a:r>
          </a:p>
          <a:p>
            <a:endParaRPr lang="pt-BR" dirty="0" smtClean="0"/>
          </a:p>
          <a:p>
            <a:pPr algn="just"/>
            <a:r>
              <a:rPr lang="pt-BR" dirty="0" smtClean="0"/>
              <a:t>Resposta: os 3 bytes de baixa ordem representam a intensidade de uma determinada cor.</a:t>
            </a:r>
          </a:p>
          <a:p>
            <a:pPr lvl="2"/>
            <a:r>
              <a:rPr lang="pt-BR" dirty="0" smtClean="0"/>
              <a:t>Byte mais baixa ordem = intensidade cor vermelha;</a:t>
            </a:r>
          </a:p>
          <a:p>
            <a:pPr lvl="2"/>
            <a:r>
              <a:rPr lang="pt-BR" dirty="0" smtClean="0"/>
              <a:t>Segundo byte = intensidade cor verde;</a:t>
            </a:r>
          </a:p>
          <a:p>
            <a:pPr lvl="2"/>
            <a:r>
              <a:rPr lang="pt-BR" dirty="0" smtClean="0"/>
              <a:t>Terceiro byte = intensidade cor azul.</a:t>
            </a:r>
          </a:p>
          <a:p>
            <a:pPr lvl="2"/>
            <a:r>
              <a:rPr lang="pt-BR" dirty="0" smtClean="0"/>
              <a:t>Quarto byte = deve ser zero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dirty="0" smtClean="0"/>
              <a:t>Biblioteca gráfica: </a:t>
            </a:r>
            <a:r>
              <a:rPr lang="pt-BR" sz="4000" dirty="0" err="1" smtClean="0">
                <a:solidFill>
                  <a:schemeClr val="accent6">
                    <a:lumMod val="75000"/>
                  </a:schemeClr>
                </a:solidFill>
              </a:rPr>
              <a:t>graphics_vX.X.h</a:t>
            </a:r>
            <a:endParaRPr lang="pt-B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6275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609600" y="16288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dirty="0" smtClean="0"/>
              <a:t>Nesse sentido, é mais fácil identificar as cores que estão sendo armazenadas se trabalharmos com os números no formato hexadecimal (0 a F).</a:t>
            </a:r>
          </a:p>
          <a:p>
            <a:pPr algn="just"/>
            <a:endParaRPr lang="pt-BR" dirty="0"/>
          </a:p>
          <a:p>
            <a:pPr algn="just"/>
            <a:r>
              <a:rPr lang="pt-BR" dirty="0" smtClean="0"/>
              <a:t>Por exemplo:</a:t>
            </a:r>
          </a:p>
          <a:p>
            <a:pPr marL="971550" lvl="1" indent="-514350" algn="just">
              <a:buFont typeface="+mj-lt"/>
              <a:buAutoNum type="arabicPeriod"/>
            </a:pPr>
            <a:r>
              <a:rPr lang="pt-BR" dirty="0" err="1" smtClean="0"/>
              <a:t>lineColor</a:t>
            </a:r>
            <a:r>
              <a:rPr lang="pt-BR" dirty="0" smtClean="0"/>
              <a:t> = 0x000000FF;  /* cor vermelha */</a:t>
            </a:r>
          </a:p>
          <a:p>
            <a:pPr marL="971550" lvl="1" indent="-514350" algn="just">
              <a:buFont typeface="+mj-lt"/>
              <a:buAutoNum type="arabicPeriod"/>
            </a:pPr>
            <a:r>
              <a:rPr lang="pt-BR" dirty="0" err="1"/>
              <a:t>lineColor</a:t>
            </a:r>
            <a:r>
              <a:rPr lang="pt-BR" dirty="0"/>
              <a:t> = </a:t>
            </a:r>
            <a:r>
              <a:rPr lang="pt-BR" dirty="0" smtClean="0"/>
              <a:t>0x0000FF00;  /* </a:t>
            </a:r>
            <a:r>
              <a:rPr lang="pt-BR" dirty="0"/>
              <a:t>cor </a:t>
            </a:r>
            <a:r>
              <a:rPr lang="pt-BR" dirty="0" smtClean="0"/>
              <a:t>verde       */</a:t>
            </a:r>
          </a:p>
          <a:p>
            <a:pPr marL="971550" lvl="1" indent="-514350" algn="just">
              <a:buFont typeface="+mj-lt"/>
              <a:buAutoNum type="arabicPeriod"/>
            </a:pPr>
            <a:r>
              <a:rPr lang="pt-BR" dirty="0" err="1"/>
              <a:t>lineColor</a:t>
            </a:r>
            <a:r>
              <a:rPr lang="pt-BR" dirty="0"/>
              <a:t> = </a:t>
            </a:r>
            <a:r>
              <a:rPr lang="pt-BR" dirty="0" smtClean="0"/>
              <a:t>0x00FF0000</a:t>
            </a:r>
            <a:r>
              <a:rPr lang="pt-BR" dirty="0"/>
              <a:t>; </a:t>
            </a:r>
            <a:r>
              <a:rPr lang="pt-BR" dirty="0" smtClean="0"/>
              <a:t> /* </a:t>
            </a:r>
            <a:r>
              <a:rPr lang="pt-BR" dirty="0"/>
              <a:t>cor </a:t>
            </a:r>
            <a:r>
              <a:rPr lang="pt-BR" dirty="0" smtClean="0"/>
              <a:t>azul          */</a:t>
            </a:r>
            <a:endParaRPr lang="pt-BR" dirty="0"/>
          </a:p>
          <a:p>
            <a:pPr marL="971550" lvl="1" indent="-514350" algn="just">
              <a:buFont typeface="+mj-lt"/>
              <a:buAutoNum type="arabicPeriod"/>
            </a:pPr>
            <a:endParaRPr lang="pt-BR" dirty="0" smtClean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dirty="0" smtClean="0"/>
              <a:t>Biblioteca gráfica: </a:t>
            </a:r>
            <a:r>
              <a:rPr lang="pt-BR" sz="4000" dirty="0" err="1" smtClean="0">
                <a:solidFill>
                  <a:schemeClr val="accent6">
                    <a:lumMod val="75000"/>
                  </a:schemeClr>
                </a:solidFill>
              </a:rPr>
              <a:t>graphics_vX.X.h</a:t>
            </a:r>
            <a:endParaRPr lang="pt-B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639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609600" y="16288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dirty="0" smtClean="0"/>
              <a:t>Também é possível  atribuir os valores dos bytes de uma forma mais intuitiva por meio da macro RGB().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Essa macro é o acrônimo para  </a:t>
            </a:r>
            <a:r>
              <a:rPr lang="pt-BR" dirty="0" err="1" smtClean="0"/>
              <a:t>Red</a:t>
            </a:r>
            <a:r>
              <a:rPr lang="pt-BR" dirty="0" smtClean="0"/>
              <a:t> (R), Green (G), Blue (B), ou seja, as 3 intensidades de cores que podem ser utilizadas para definir uma cor específica.</a:t>
            </a:r>
          </a:p>
          <a:p>
            <a:pPr algn="just"/>
            <a:endParaRPr lang="pt-BR" dirty="0" smtClean="0"/>
          </a:p>
          <a:p>
            <a:pPr algn="just"/>
            <a:endParaRPr lang="pt-BR" dirty="0"/>
          </a:p>
          <a:p>
            <a:pPr marL="971550" lvl="1" indent="-514350" algn="just">
              <a:buFont typeface="+mj-lt"/>
              <a:buAutoNum type="arabicPeriod"/>
            </a:pPr>
            <a:endParaRPr lang="pt-BR" dirty="0" smtClean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dirty="0" smtClean="0"/>
              <a:t>Biblioteca gráfica: </a:t>
            </a:r>
            <a:r>
              <a:rPr lang="pt-BR" sz="4000" dirty="0" err="1" smtClean="0">
                <a:solidFill>
                  <a:schemeClr val="accent6">
                    <a:lumMod val="75000"/>
                  </a:schemeClr>
                </a:solidFill>
              </a:rPr>
              <a:t>graphics_vX.X.h</a:t>
            </a:r>
            <a:endParaRPr lang="pt-B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7712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609600" y="16288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dirty="0" smtClean="0"/>
              <a:t>Ela </a:t>
            </a:r>
            <a:r>
              <a:rPr lang="en-US" dirty="0" err="1" smtClean="0"/>
              <a:t>está</a:t>
            </a:r>
            <a:r>
              <a:rPr lang="en-US" dirty="0" smtClean="0"/>
              <a:t> </a:t>
            </a:r>
            <a:r>
              <a:rPr lang="en-US" dirty="0" err="1" smtClean="0"/>
              <a:t>declarada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biblioteca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C000"/>
                </a:solidFill>
              </a:rPr>
              <a:t>windows.h</a:t>
            </a:r>
            <a:r>
              <a:rPr lang="en-US" dirty="0" smtClean="0"/>
              <a:t>;</a:t>
            </a:r>
          </a:p>
          <a:p>
            <a:pPr marL="457200" lvl="1" indent="0" algn="just">
              <a:buNone/>
            </a:pPr>
            <a:r>
              <a:rPr lang="pt-BR" sz="2600" dirty="0">
                <a:hlinkClick r:id="rId2"/>
              </a:rPr>
              <a:t>https://</a:t>
            </a:r>
            <a:r>
              <a:rPr lang="pt-BR" sz="2600" dirty="0" smtClean="0">
                <a:hlinkClick r:id="rId2"/>
              </a:rPr>
              <a:t>msdn.microsoft.com/en-us/library/aa927387.aspx</a:t>
            </a:r>
            <a:endParaRPr lang="pt-BR" sz="2600" dirty="0" smtClean="0"/>
          </a:p>
          <a:p>
            <a:pPr marL="457200" lvl="1" indent="0" algn="just">
              <a:buNone/>
            </a:pPr>
            <a:endParaRPr lang="pt-BR" sz="2600" dirty="0" smtClean="0"/>
          </a:p>
          <a:p>
            <a:pPr algn="just"/>
            <a:r>
              <a:rPr lang="pt-BR" dirty="0" smtClean="0"/>
              <a:t>Sua sintaxe é:</a:t>
            </a:r>
          </a:p>
          <a:p>
            <a:pPr algn="just"/>
            <a:endParaRPr lang="pt-BR" dirty="0" smtClean="0"/>
          </a:p>
          <a:p>
            <a:pPr marL="0" indent="0" algn="ctr">
              <a:buNone/>
            </a:pPr>
            <a:r>
              <a:rPr lang="pt-BR" sz="2400" dirty="0" smtClean="0">
                <a:solidFill>
                  <a:srgbClr val="FFFF00"/>
                </a:solidFill>
              </a:rPr>
              <a:t>COLORREF RGB(BYTE </a:t>
            </a:r>
            <a:r>
              <a:rPr lang="pt-BR" sz="2400" dirty="0" err="1">
                <a:solidFill>
                  <a:srgbClr val="FFFF00"/>
                </a:solidFill>
              </a:rPr>
              <a:t>byRed</a:t>
            </a:r>
            <a:r>
              <a:rPr lang="pt-BR" sz="2400" dirty="0">
                <a:solidFill>
                  <a:srgbClr val="FFFF00"/>
                </a:solidFill>
              </a:rPr>
              <a:t>, BYTE </a:t>
            </a:r>
            <a:r>
              <a:rPr lang="pt-BR" sz="2400" dirty="0" err="1">
                <a:solidFill>
                  <a:srgbClr val="FFFF00"/>
                </a:solidFill>
              </a:rPr>
              <a:t>byGreen</a:t>
            </a:r>
            <a:r>
              <a:rPr lang="pt-BR" sz="2400" dirty="0">
                <a:solidFill>
                  <a:srgbClr val="FFFF00"/>
                </a:solidFill>
              </a:rPr>
              <a:t>, BYTE </a:t>
            </a:r>
            <a:r>
              <a:rPr lang="pt-BR" sz="2400" dirty="0" err="1">
                <a:solidFill>
                  <a:srgbClr val="FFFF00"/>
                </a:solidFill>
              </a:rPr>
              <a:t>byBlue</a:t>
            </a:r>
            <a:r>
              <a:rPr lang="pt-BR" sz="2400" dirty="0">
                <a:solidFill>
                  <a:srgbClr val="FFFF00"/>
                </a:solidFill>
              </a:rPr>
              <a:t> </a:t>
            </a:r>
            <a:r>
              <a:rPr lang="pt-BR" sz="2400" dirty="0" smtClean="0">
                <a:solidFill>
                  <a:srgbClr val="FFFF00"/>
                </a:solidFill>
              </a:rPr>
              <a:t>);</a:t>
            </a:r>
          </a:p>
          <a:p>
            <a:pPr marL="0" indent="0" algn="ctr">
              <a:buNone/>
            </a:pPr>
            <a:endParaRPr lang="pt-BR" sz="2400" dirty="0" smtClean="0">
              <a:solidFill>
                <a:srgbClr val="FFFF00"/>
              </a:solidFill>
            </a:endParaRPr>
          </a:p>
          <a:p>
            <a:pPr marL="800100" lvl="2" indent="0" algn="just">
              <a:buNone/>
            </a:pPr>
            <a:r>
              <a:rPr lang="pt-BR" sz="2600" dirty="0" smtClean="0"/>
              <a:t>Ou seja, para utilizá-la é só escrever algo do tipo:</a:t>
            </a:r>
          </a:p>
          <a:p>
            <a:pPr marL="800100" lvl="2" indent="0" algn="just">
              <a:buNone/>
            </a:pPr>
            <a:r>
              <a:rPr lang="pt-BR" sz="2600" dirty="0" smtClean="0">
                <a:solidFill>
                  <a:srgbClr val="FFFF00"/>
                </a:solidFill>
              </a:rPr>
              <a:t>COLORREF </a:t>
            </a:r>
            <a:r>
              <a:rPr lang="pt-BR" sz="2600" dirty="0" err="1" smtClean="0">
                <a:solidFill>
                  <a:srgbClr val="FFFF00"/>
                </a:solidFill>
              </a:rPr>
              <a:t>lineColor</a:t>
            </a:r>
            <a:r>
              <a:rPr lang="pt-BR" sz="2600" dirty="0" smtClean="0">
                <a:solidFill>
                  <a:srgbClr val="FFFF00"/>
                </a:solidFill>
              </a:rPr>
              <a:t>; </a:t>
            </a:r>
          </a:p>
          <a:p>
            <a:pPr marL="800100" lvl="2" indent="0" algn="just">
              <a:buNone/>
            </a:pPr>
            <a:r>
              <a:rPr lang="pt-BR" sz="2600" dirty="0" err="1" smtClean="0">
                <a:solidFill>
                  <a:srgbClr val="FFFF00"/>
                </a:solidFill>
              </a:rPr>
              <a:t>lineColor</a:t>
            </a:r>
            <a:r>
              <a:rPr lang="pt-BR" sz="2600" dirty="0" smtClean="0">
                <a:solidFill>
                  <a:srgbClr val="FFFF00"/>
                </a:solidFill>
              </a:rPr>
              <a:t> = RGB(0xFF, 0, 0);      /* cor VERMELHA */</a:t>
            </a:r>
          </a:p>
          <a:p>
            <a:pPr marL="800100" lvl="2" indent="0" algn="just">
              <a:buNone/>
            </a:pPr>
            <a:r>
              <a:rPr lang="en-US" sz="2600" dirty="0" err="1" smtClean="0">
                <a:solidFill>
                  <a:srgbClr val="FFFF00"/>
                </a:solidFill>
              </a:rPr>
              <a:t>lineColor</a:t>
            </a:r>
            <a:r>
              <a:rPr lang="en-US" sz="2600" dirty="0" smtClean="0">
                <a:solidFill>
                  <a:srgbClr val="FFFF00"/>
                </a:solidFill>
              </a:rPr>
              <a:t> = RGB(0, 0, 0xFF);     /* </a:t>
            </a:r>
            <a:r>
              <a:rPr lang="en-US" sz="2600" dirty="0" err="1" smtClean="0">
                <a:solidFill>
                  <a:srgbClr val="FFFF00"/>
                </a:solidFill>
              </a:rPr>
              <a:t>cor</a:t>
            </a:r>
            <a:r>
              <a:rPr lang="en-US" sz="2600" dirty="0" smtClean="0">
                <a:solidFill>
                  <a:srgbClr val="FFFF00"/>
                </a:solidFill>
              </a:rPr>
              <a:t> AZUL            */</a:t>
            </a:r>
            <a:endParaRPr lang="pt-BR" sz="2600" dirty="0" smtClean="0">
              <a:solidFill>
                <a:srgbClr val="FFFF00"/>
              </a:solidFill>
            </a:endParaRPr>
          </a:p>
          <a:p>
            <a:pPr algn="just"/>
            <a:endParaRPr lang="pt-BR" dirty="0" smtClean="0"/>
          </a:p>
          <a:p>
            <a:pPr algn="just"/>
            <a:endParaRPr lang="pt-BR" dirty="0"/>
          </a:p>
          <a:p>
            <a:pPr marL="971550" lvl="1" indent="-514350" algn="just">
              <a:buFont typeface="+mj-lt"/>
              <a:buAutoNum type="arabicPeriod"/>
            </a:pPr>
            <a:endParaRPr lang="pt-BR" dirty="0" smtClean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dirty="0" smtClean="0"/>
              <a:t>Biblioteca gráfica: </a:t>
            </a:r>
            <a:r>
              <a:rPr lang="pt-BR" sz="4000" dirty="0" err="1" smtClean="0">
                <a:solidFill>
                  <a:schemeClr val="accent6">
                    <a:lumMod val="75000"/>
                  </a:schemeClr>
                </a:solidFill>
              </a:rPr>
              <a:t>graphics_vX.X.h</a:t>
            </a:r>
            <a:endParaRPr lang="pt-B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5908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609600" y="16288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dirty="0" smtClean="0"/>
              <a:t>RGB de fato é uma macro declarada do seguinte modo:</a:t>
            </a:r>
          </a:p>
          <a:p>
            <a:pPr marL="0" indent="0" algn="just">
              <a:buNone/>
            </a:pPr>
            <a:r>
              <a:rPr lang="pt-BR" sz="2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#</a:t>
            </a:r>
            <a:r>
              <a:rPr lang="pt-BR" sz="2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define RGB(r, g ,b) ((DWORD) (((BYTE) (r) | </a:t>
            </a:r>
            <a:r>
              <a:rPr lang="pt-BR" sz="2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\</a:t>
            </a:r>
          </a:p>
          <a:p>
            <a:pPr marL="0" indent="0" algn="just">
              <a:buNone/>
            </a:pPr>
            <a:r>
              <a:rPr lang="pt-BR" sz="2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((</a:t>
            </a:r>
            <a:r>
              <a:rPr lang="pt-BR" sz="2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WORD) (g) &lt;&lt; 8)) | </a:t>
            </a:r>
            <a:r>
              <a:rPr lang="pt-BR" sz="2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\</a:t>
            </a:r>
            <a:br>
              <a:rPr lang="pt-BR" sz="2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(((</a:t>
            </a:r>
            <a:r>
              <a:rPr lang="pt-BR" sz="2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DWORD) (BYTE) (b)) &lt;&lt; 16))) </a:t>
            </a:r>
            <a:endParaRPr lang="pt-BR" sz="2000" dirty="0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dirty="0" smtClean="0"/>
          </a:p>
          <a:p>
            <a:pPr algn="just"/>
            <a:r>
              <a:rPr lang="en-US" dirty="0" err="1" smtClean="0"/>
              <a:t>Detalhes</a:t>
            </a:r>
            <a:r>
              <a:rPr lang="en-US" dirty="0" smtClean="0"/>
              <a:t>:</a:t>
            </a:r>
          </a:p>
          <a:p>
            <a:pPr lvl="1" algn="just"/>
            <a:r>
              <a:rPr lang="en-US" dirty="0" smtClean="0"/>
              <a:t>“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lógico</a:t>
            </a:r>
            <a:r>
              <a:rPr lang="en-US" dirty="0" smtClean="0"/>
              <a:t>” bit-a-bit dos 3 bytes;</a:t>
            </a:r>
          </a:p>
          <a:p>
            <a:pPr lvl="1" algn="just"/>
            <a:r>
              <a:rPr lang="en-US" dirty="0" err="1" smtClean="0"/>
              <a:t>Primeiro</a:t>
            </a:r>
            <a:r>
              <a:rPr lang="en-US" dirty="0" smtClean="0"/>
              <a:t> byte do </a:t>
            </a:r>
            <a:r>
              <a:rPr lang="en-US" dirty="0" err="1" smtClean="0"/>
              <a:t>tipo</a:t>
            </a:r>
            <a:r>
              <a:rPr lang="en-US" dirty="0" smtClean="0"/>
              <a:t> BYTE;</a:t>
            </a:r>
          </a:p>
          <a:p>
            <a:pPr lvl="1" algn="just"/>
            <a:r>
              <a:rPr lang="en-US" dirty="0" smtClean="0"/>
              <a:t>Segundo byte do </a:t>
            </a:r>
            <a:r>
              <a:rPr lang="en-US" dirty="0" err="1" smtClean="0"/>
              <a:t>tipo</a:t>
            </a:r>
            <a:r>
              <a:rPr lang="en-US" dirty="0" smtClean="0"/>
              <a:t> WORD e shift à </a:t>
            </a:r>
            <a:r>
              <a:rPr lang="en-US" dirty="0" err="1" smtClean="0"/>
              <a:t>esquerda</a:t>
            </a:r>
            <a:r>
              <a:rPr lang="en-US" dirty="0" smtClean="0"/>
              <a:t> de 8 bits;</a:t>
            </a:r>
          </a:p>
          <a:p>
            <a:pPr lvl="1" algn="just"/>
            <a:r>
              <a:rPr lang="en-US" dirty="0" err="1" smtClean="0"/>
              <a:t>Terceiro</a:t>
            </a:r>
            <a:r>
              <a:rPr lang="en-US" dirty="0" smtClean="0"/>
              <a:t> byte do </a:t>
            </a:r>
            <a:r>
              <a:rPr lang="en-US" dirty="0" err="1" smtClean="0"/>
              <a:t>tipo</a:t>
            </a:r>
            <a:r>
              <a:rPr lang="en-US" dirty="0" smtClean="0"/>
              <a:t> DWORD e shift à </a:t>
            </a:r>
            <a:r>
              <a:rPr lang="en-US" dirty="0" err="1" smtClean="0"/>
              <a:t>esquerda</a:t>
            </a:r>
            <a:r>
              <a:rPr lang="en-US" dirty="0" smtClean="0"/>
              <a:t> de 16 bits;</a:t>
            </a:r>
          </a:p>
          <a:p>
            <a:pPr lvl="1" algn="just"/>
            <a:r>
              <a:rPr lang="en-US" dirty="0" err="1" smtClean="0"/>
              <a:t>Resultado</a:t>
            </a:r>
            <a:r>
              <a:rPr lang="en-US" dirty="0" smtClean="0"/>
              <a:t> é </a:t>
            </a:r>
            <a:r>
              <a:rPr lang="en-US" dirty="0" err="1" smtClean="0"/>
              <a:t>uma</a:t>
            </a:r>
            <a:r>
              <a:rPr lang="en-US" dirty="0" smtClean="0"/>
              <a:t> DWORD;</a:t>
            </a:r>
            <a:endParaRPr lang="pt-BR" dirty="0" smtClean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dirty="0" smtClean="0"/>
              <a:t>Biblioteca gráfica: </a:t>
            </a:r>
            <a:r>
              <a:rPr lang="pt-BR" sz="4000" dirty="0" err="1" smtClean="0">
                <a:solidFill>
                  <a:schemeClr val="accent6">
                    <a:lumMod val="75000"/>
                  </a:schemeClr>
                </a:solidFill>
              </a:rPr>
              <a:t>graphics_vX.X.h</a:t>
            </a:r>
            <a:endParaRPr lang="pt-B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8252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609600" y="16288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2800" dirty="0" smtClean="0"/>
              <a:t>Caso deseje manipular as componentes individuais de uma cor, pode usar as seguintes macros:</a:t>
            </a:r>
          </a:p>
          <a:p>
            <a:pPr algn="just"/>
            <a:endParaRPr lang="pt-BR" sz="2800" dirty="0" smtClean="0"/>
          </a:p>
          <a:p>
            <a:pPr lvl="1" algn="just"/>
            <a:r>
              <a:rPr lang="en-US" sz="2000" dirty="0" err="1" smtClean="0"/>
              <a:t>GetRValue</a:t>
            </a:r>
            <a:r>
              <a:rPr lang="en-US" sz="2000" dirty="0" smtClean="0"/>
              <a:t>;   /* </a:t>
            </a:r>
            <a:r>
              <a:rPr lang="en-US" sz="2000" dirty="0" err="1" smtClean="0"/>
              <a:t>intensidade</a:t>
            </a:r>
            <a:r>
              <a:rPr lang="en-US" sz="2000" dirty="0" smtClean="0"/>
              <a:t> da </a:t>
            </a:r>
            <a:r>
              <a:rPr lang="en-US" sz="2000" dirty="0" err="1" smtClean="0"/>
              <a:t>cor</a:t>
            </a:r>
            <a:r>
              <a:rPr lang="en-US" sz="2000" dirty="0" smtClean="0"/>
              <a:t> RED */</a:t>
            </a:r>
          </a:p>
          <a:p>
            <a:pPr marL="457200" lvl="1" indent="0" algn="just">
              <a:buNone/>
            </a:pPr>
            <a:r>
              <a:rPr lang="en-US" sz="2000" dirty="0" smtClean="0"/>
              <a:t>     </a:t>
            </a:r>
            <a:r>
              <a:rPr lang="en-US" sz="2000" dirty="0" smtClean="0">
                <a:hlinkClick r:id="rId2"/>
              </a:rPr>
              <a:t>https</a:t>
            </a:r>
            <a:r>
              <a:rPr lang="en-US" sz="2000" dirty="0">
                <a:hlinkClick r:id="rId2"/>
              </a:rPr>
              <a:t>://</a:t>
            </a:r>
            <a:r>
              <a:rPr lang="en-US" sz="2000" dirty="0" smtClean="0">
                <a:hlinkClick r:id="rId2"/>
              </a:rPr>
              <a:t>msdn.microsoft.com/en-us/library/aa923923.aspx</a:t>
            </a:r>
            <a:endParaRPr lang="en-US" sz="2000" dirty="0" smtClean="0"/>
          </a:p>
          <a:p>
            <a:pPr marL="457200" lvl="1" indent="0" algn="just">
              <a:buNone/>
            </a:pPr>
            <a:endParaRPr lang="en-US" sz="2000" dirty="0" smtClean="0"/>
          </a:p>
          <a:p>
            <a:pPr lvl="1" algn="just"/>
            <a:r>
              <a:rPr lang="en-US" sz="2000" dirty="0" err="1" smtClean="0"/>
              <a:t>GetGValue</a:t>
            </a:r>
            <a:r>
              <a:rPr lang="en-US" sz="2000" dirty="0" smtClean="0"/>
              <a:t>;  /* </a:t>
            </a:r>
            <a:r>
              <a:rPr lang="en-US" sz="2000" dirty="0" err="1" smtClean="0"/>
              <a:t>intensidade</a:t>
            </a:r>
            <a:r>
              <a:rPr lang="en-US" sz="2000" dirty="0" smtClean="0"/>
              <a:t> da </a:t>
            </a:r>
            <a:r>
              <a:rPr lang="en-US" sz="2000" dirty="0" err="1" smtClean="0"/>
              <a:t>cor</a:t>
            </a:r>
            <a:r>
              <a:rPr lang="en-US" sz="2000" dirty="0" smtClean="0"/>
              <a:t> GREEN */</a:t>
            </a:r>
          </a:p>
          <a:p>
            <a:pPr marL="457200" lvl="1" indent="0" algn="just">
              <a:buNone/>
            </a:pPr>
            <a:r>
              <a:rPr lang="en-US" sz="2000" dirty="0" smtClean="0"/>
              <a:t>     </a:t>
            </a:r>
            <a:r>
              <a:rPr lang="en-US" sz="2000" dirty="0" smtClean="0">
                <a:hlinkClick r:id="rId3"/>
              </a:rPr>
              <a:t>https</a:t>
            </a:r>
            <a:r>
              <a:rPr lang="en-US" sz="2000" dirty="0">
                <a:hlinkClick r:id="rId3"/>
              </a:rPr>
              <a:t>://</a:t>
            </a:r>
            <a:r>
              <a:rPr lang="en-US" sz="2000" dirty="0" smtClean="0">
                <a:hlinkClick r:id="rId3"/>
              </a:rPr>
              <a:t>msdn.microsoft.com/en-us/library/aa920787.aspx</a:t>
            </a:r>
            <a:endParaRPr lang="en-US" sz="2000" dirty="0" smtClean="0"/>
          </a:p>
          <a:p>
            <a:pPr marL="457200" lvl="1" indent="0" algn="just">
              <a:buNone/>
            </a:pPr>
            <a:endParaRPr lang="en-US" sz="2000" dirty="0" smtClean="0"/>
          </a:p>
          <a:p>
            <a:pPr lvl="1" algn="just"/>
            <a:r>
              <a:rPr lang="en-US" sz="2000" dirty="0" err="1" smtClean="0"/>
              <a:t>GetBValue</a:t>
            </a:r>
            <a:r>
              <a:rPr lang="en-US" sz="2000" dirty="0" smtClean="0"/>
              <a:t>;  /* </a:t>
            </a:r>
            <a:r>
              <a:rPr lang="en-US" sz="2000" dirty="0" err="1" smtClean="0"/>
              <a:t>intensidade</a:t>
            </a:r>
            <a:r>
              <a:rPr lang="en-US" sz="2000" dirty="0" smtClean="0"/>
              <a:t> da </a:t>
            </a:r>
            <a:r>
              <a:rPr lang="en-US" sz="2000" dirty="0" err="1" smtClean="0"/>
              <a:t>cor</a:t>
            </a:r>
            <a:r>
              <a:rPr lang="en-US" sz="2000" dirty="0" smtClean="0"/>
              <a:t> BLUE */</a:t>
            </a:r>
          </a:p>
          <a:p>
            <a:pPr marL="457200" lvl="1" indent="0" algn="just">
              <a:buNone/>
            </a:pPr>
            <a:r>
              <a:rPr lang="pt-BR" sz="2000" dirty="0" smtClean="0"/>
              <a:t>     </a:t>
            </a:r>
            <a:r>
              <a:rPr lang="pt-BR" sz="2000" dirty="0" smtClean="0">
                <a:hlinkClick r:id="rId4"/>
              </a:rPr>
              <a:t>https</a:t>
            </a:r>
            <a:r>
              <a:rPr lang="pt-BR" sz="2000" dirty="0">
                <a:hlinkClick r:id="rId4"/>
              </a:rPr>
              <a:t>://</a:t>
            </a:r>
            <a:r>
              <a:rPr lang="pt-BR" sz="2000" dirty="0" smtClean="0">
                <a:hlinkClick r:id="rId4"/>
              </a:rPr>
              <a:t>msdn.microsoft.com/en-us/library/aa927338.aspx</a:t>
            </a:r>
            <a:endParaRPr lang="pt-BR" sz="2000" dirty="0" smtClean="0"/>
          </a:p>
          <a:p>
            <a:pPr marL="457200" lvl="1" indent="0" algn="just">
              <a:buNone/>
            </a:pPr>
            <a:endParaRPr lang="pt-BR" sz="2000" dirty="0" smtClean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dirty="0" smtClean="0"/>
              <a:t>Biblioteca gráfica: </a:t>
            </a:r>
            <a:r>
              <a:rPr lang="pt-BR" sz="4000" dirty="0" err="1" smtClean="0">
                <a:solidFill>
                  <a:schemeClr val="accent6">
                    <a:lumMod val="75000"/>
                  </a:schemeClr>
                </a:solidFill>
              </a:rPr>
              <a:t>graphics_vX.X.h</a:t>
            </a:r>
            <a:endParaRPr lang="pt-B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545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609600" y="16288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dirty="0" smtClean="0"/>
              <a:t>Sintaxe dessas macros:</a:t>
            </a:r>
          </a:p>
          <a:p>
            <a:pPr lvl="1" algn="just"/>
            <a:r>
              <a:rPr lang="pt-BR" sz="2400" dirty="0">
                <a:solidFill>
                  <a:srgbClr val="FFFF00"/>
                </a:solidFill>
              </a:rPr>
              <a:t>BYTE </a:t>
            </a:r>
            <a:r>
              <a:rPr lang="pt-BR" sz="2400" dirty="0" err="1">
                <a:solidFill>
                  <a:srgbClr val="FFFF00"/>
                </a:solidFill>
              </a:rPr>
              <a:t>GetRValue</a:t>
            </a:r>
            <a:r>
              <a:rPr lang="pt-BR" sz="2400" dirty="0">
                <a:solidFill>
                  <a:srgbClr val="FFFF00"/>
                </a:solidFill>
              </a:rPr>
              <a:t>( DWORD </a:t>
            </a:r>
            <a:r>
              <a:rPr lang="pt-BR" sz="2400" dirty="0" err="1">
                <a:solidFill>
                  <a:srgbClr val="FFFF00"/>
                </a:solidFill>
              </a:rPr>
              <a:t>rgb</a:t>
            </a:r>
            <a:r>
              <a:rPr lang="pt-BR" sz="2400" dirty="0">
                <a:solidFill>
                  <a:srgbClr val="FFFF00"/>
                </a:solidFill>
              </a:rPr>
              <a:t> </a:t>
            </a:r>
            <a:r>
              <a:rPr lang="pt-BR" sz="2400" dirty="0" smtClean="0">
                <a:solidFill>
                  <a:srgbClr val="FFFF00"/>
                </a:solidFill>
              </a:rPr>
              <a:t>);</a:t>
            </a:r>
          </a:p>
          <a:p>
            <a:pPr lvl="1" algn="just"/>
            <a:r>
              <a:rPr lang="pt-BR" sz="2400" dirty="0" smtClean="0">
                <a:solidFill>
                  <a:srgbClr val="FFFF00"/>
                </a:solidFill>
              </a:rPr>
              <a:t>BYTE </a:t>
            </a:r>
            <a:r>
              <a:rPr lang="pt-BR" sz="2400" dirty="0" err="1">
                <a:solidFill>
                  <a:srgbClr val="FFFF00"/>
                </a:solidFill>
              </a:rPr>
              <a:t>GetGValue</a:t>
            </a:r>
            <a:r>
              <a:rPr lang="pt-BR" sz="2400" dirty="0">
                <a:solidFill>
                  <a:srgbClr val="FFFF00"/>
                </a:solidFill>
              </a:rPr>
              <a:t>( DWORD </a:t>
            </a:r>
            <a:r>
              <a:rPr lang="pt-BR" sz="2400" dirty="0" err="1">
                <a:solidFill>
                  <a:srgbClr val="FFFF00"/>
                </a:solidFill>
              </a:rPr>
              <a:t>rgb</a:t>
            </a:r>
            <a:r>
              <a:rPr lang="pt-BR" sz="2400" dirty="0">
                <a:solidFill>
                  <a:srgbClr val="FFFF00"/>
                </a:solidFill>
              </a:rPr>
              <a:t> </a:t>
            </a:r>
            <a:r>
              <a:rPr lang="pt-BR" sz="2400" dirty="0" smtClean="0">
                <a:solidFill>
                  <a:srgbClr val="FFFF00"/>
                </a:solidFill>
              </a:rPr>
              <a:t>);</a:t>
            </a:r>
            <a:endParaRPr lang="en-US" sz="2400" dirty="0" smtClean="0">
              <a:solidFill>
                <a:srgbClr val="FFFF00"/>
              </a:solidFill>
            </a:endParaRPr>
          </a:p>
          <a:p>
            <a:pPr lvl="1" algn="just"/>
            <a:r>
              <a:rPr lang="pt-BR" sz="2400" dirty="0">
                <a:solidFill>
                  <a:srgbClr val="FFFF00"/>
                </a:solidFill>
              </a:rPr>
              <a:t>BYTE </a:t>
            </a:r>
            <a:r>
              <a:rPr lang="pt-BR" sz="2400" dirty="0" err="1">
                <a:solidFill>
                  <a:srgbClr val="FFFF00"/>
                </a:solidFill>
              </a:rPr>
              <a:t>GetBValue</a:t>
            </a:r>
            <a:r>
              <a:rPr lang="pt-BR" sz="2400" dirty="0">
                <a:solidFill>
                  <a:srgbClr val="FFFF00"/>
                </a:solidFill>
              </a:rPr>
              <a:t>( DWORD </a:t>
            </a:r>
            <a:r>
              <a:rPr lang="pt-BR" sz="2400" dirty="0" err="1">
                <a:solidFill>
                  <a:srgbClr val="FFFF00"/>
                </a:solidFill>
              </a:rPr>
              <a:t>rgb</a:t>
            </a:r>
            <a:r>
              <a:rPr lang="pt-BR" sz="2400" dirty="0">
                <a:solidFill>
                  <a:srgbClr val="FFFF00"/>
                </a:solidFill>
              </a:rPr>
              <a:t> </a:t>
            </a:r>
            <a:r>
              <a:rPr lang="pt-BR" sz="2400" dirty="0" smtClean="0">
                <a:solidFill>
                  <a:srgbClr val="FFFF00"/>
                </a:solidFill>
              </a:rPr>
              <a:t>);</a:t>
            </a:r>
          </a:p>
          <a:p>
            <a:pPr lvl="1" algn="just"/>
            <a:endParaRPr lang="pt-BR" sz="2400" dirty="0" smtClean="0">
              <a:solidFill>
                <a:srgbClr val="FFFF00"/>
              </a:solidFill>
            </a:endParaRPr>
          </a:p>
          <a:p>
            <a:pPr algn="just"/>
            <a:r>
              <a:rPr lang="pt-BR" dirty="0" smtClean="0"/>
              <a:t>Recebe como parâmetro uma variável do tipo DWORD (equivalente a COLORREF, lembram?) e retorna um byte contendo o valor da componente da cor solicitada.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dirty="0" smtClean="0"/>
              <a:t>Biblioteca gráfica: </a:t>
            </a:r>
            <a:r>
              <a:rPr lang="pt-BR" sz="4000" dirty="0" err="1" smtClean="0">
                <a:solidFill>
                  <a:schemeClr val="accent6">
                    <a:lumMod val="75000"/>
                  </a:schemeClr>
                </a:solidFill>
              </a:rPr>
              <a:t>graphics_vX.X.h</a:t>
            </a:r>
            <a:endParaRPr lang="pt-B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9469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609600" y="16288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dirty="0" err="1" smtClean="0"/>
              <a:t>Exemplo</a:t>
            </a:r>
            <a:r>
              <a:rPr lang="en-US" dirty="0" smtClean="0"/>
              <a:t>: </a:t>
            </a:r>
            <a:r>
              <a:rPr lang="en-US" dirty="0" err="1" smtClean="0"/>
              <a:t>qual</a:t>
            </a:r>
            <a:r>
              <a:rPr lang="en-US" dirty="0" smtClean="0"/>
              <a:t> o valor da </a:t>
            </a:r>
            <a:r>
              <a:rPr lang="en-US" dirty="0" err="1" smtClean="0"/>
              <a:t>componente</a:t>
            </a:r>
            <a:r>
              <a:rPr lang="en-US" dirty="0" smtClean="0"/>
              <a:t> </a:t>
            </a:r>
            <a:r>
              <a:rPr lang="en-US" dirty="0" err="1" smtClean="0"/>
              <a:t>vermelha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cor</a:t>
            </a:r>
            <a:r>
              <a:rPr lang="en-US" dirty="0" smtClean="0"/>
              <a:t> </a:t>
            </a:r>
            <a:r>
              <a:rPr lang="en-US" dirty="0" err="1" smtClean="0"/>
              <a:t>armazenada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determinada</a:t>
            </a:r>
            <a:r>
              <a:rPr lang="en-US" dirty="0" smtClean="0"/>
              <a:t> </a:t>
            </a:r>
            <a:r>
              <a:rPr lang="en-US" dirty="0" err="1" smtClean="0"/>
              <a:t>variável</a:t>
            </a:r>
            <a:r>
              <a:rPr lang="en-US" dirty="0" smtClean="0"/>
              <a:t> COLORREF?</a:t>
            </a:r>
          </a:p>
          <a:p>
            <a:pPr marL="0" indent="0" algn="just">
              <a:buNone/>
            </a:pPr>
            <a:endParaRPr lang="en-US" dirty="0"/>
          </a:p>
          <a:p>
            <a:pPr marL="400050" lvl="1" indent="0" algn="just">
              <a:buNone/>
            </a:pPr>
            <a:r>
              <a:rPr lang="en-US" dirty="0" smtClean="0">
                <a:solidFill>
                  <a:srgbClr val="FFFF00"/>
                </a:solidFill>
              </a:rPr>
              <a:t>COLORREF </a:t>
            </a:r>
            <a:r>
              <a:rPr lang="en-US" dirty="0" err="1" smtClean="0">
                <a:solidFill>
                  <a:srgbClr val="FFFF00"/>
                </a:solidFill>
              </a:rPr>
              <a:t>colorLine</a:t>
            </a:r>
            <a:r>
              <a:rPr lang="en-US" dirty="0" smtClean="0">
                <a:solidFill>
                  <a:srgbClr val="FFFF00"/>
                </a:solidFill>
              </a:rPr>
              <a:t>;</a:t>
            </a:r>
          </a:p>
          <a:p>
            <a:pPr marL="400050" lvl="1" indent="0" algn="just">
              <a:buNone/>
            </a:pPr>
            <a:r>
              <a:rPr lang="en-US" dirty="0" smtClean="0">
                <a:solidFill>
                  <a:srgbClr val="FFFF00"/>
                </a:solidFill>
              </a:rPr>
              <a:t>BYTE </a:t>
            </a:r>
            <a:r>
              <a:rPr lang="en-US" dirty="0" err="1" smtClean="0">
                <a:solidFill>
                  <a:srgbClr val="FFFF00"/>
                </a:solidFill>
              </a:rPr>
              <a:t>redComponent</a:t>
            </a:r>
            <a:r>
              <a:rPr lang="en-US" dirty="0" smtClean="0">
                <a:solidFill>
                  <a:srgbClr val="FFFF00"/>
                </a:solidFill>
              </a:rPr>
              <a:t>;</a:t>
            </a:r>
          </a:p>
          <a:p>
            <a:pPr marL="400050" lvl="1" indent="0" algn="just">
              <a:buNone/>
            </a:pPr>
            <a:endParaRPr lang="en-US" dirty="0">
              <a:solidFill>
                <a:srgbClr val="FFFF00"/>
              </a:solidFill>
            </a:endParaRPr>
          </a:p>
          <a:p>
            <a:pPr marL="400050" lvl="1" indent="0" algn="just">
              <a:buNone/>
            </a:pPr>
            <a:r>
              <a:rPr lang="en-US" dirty="0" err="1" smtClean="0">
                <a:solidFill>
                  <a:srgbClr val="FFFF00"/>
                </a:solidFill>
              </a:rPr>
              <a:t>colorLine</a:t>
            </a:r>
            <a:r>
              <a:rPr lang="en-US" dirty="0" smtClean="0">
                <a:solidFill>
                  <a:srgbClr val="FFFF00"/>
                </a:solidFill>
              </a:rPr>
              <a:t> = RGB(128, 54, 34);</a:t>
            </a:r>
          </a:p>
          <a:p>
            <a:pPr marL="400050" lvl="1" indent="0" algn="just">
              <a:buNone/>
            </a:pPr>
            <a:r>
              <a:rPr lang="en-US" dirty="0" err="1" smtClean="0">
                <a:solidFill>
                  <a:srgbClr val="FFFF00"/>
                </a:solidFill>
              </a:rPr>
              <a:t>redComponent</a:t>
            </a:r>
            <a:r>
              <a:rPr lang="en-US" dirty="0" smtClean="0">
                <a:solidFill>
                  <a:srgbClr val="FFFF00"/>
                </a:solidFill>
              </a:rPr>
              <a:t>  = </a:t>
            </a:r>
            <a:r>
              <a:rPr lang="en-US" dirty="0" err="1" smtClean="0">
                <a:solidFill>
                  <a:srgbClr val="FFFF00"/>
                </a:solidFill>
              </a:rPr>
              <a:t>GetRValue</a:t>
            </a:r>
            <a:r>
              <a:rPr lang="en-US" dirty="0" smtClean="0">
                <a:solidFill>
                  <a:srgbClr val="FFFF00"/>
                </a:solidFill>
              </a:rPr>
              <a:t>(</a:t>
            </a:r>
            <a:r>
              <a:rPr lang="en-US" dirty="0" err="1" smtClean="0">
                <a:solidFill>
                  <a:srgbClr val="FFFF00"/>
                </a:solidFill>
              </a:rPr>
              <a:t>colorLine</a:t>
            </a:r>
            <a:r>
              <a:rPr lang="en-US" dirty="0" smtClean="0">
                <a:solidFill>
                  <a:srgbClr val="FFFF00"/>
                </a:solidFill>
              </a:rPr>
              <a:t>); </a:t>
            </a:r>
          </a:p>
          <a:p>
            <a:pPr marL="400050" lvl="1" indent="0" algn="just">
              <a:buNone/>
            </a:pPr>
            <a:endParaRPr lang="en-US" dirty="0" smtClean="0">
              <a:solidFill>
                <a:srgbClr val="FFFF00"/>
              </a:solidFill>
            </a:endParaRPr>
          </a:p>
          <a:p>
            <a:pPr marL="400050" lvl="1" indent="0" algn="just">
              <a:buNone/>
            </a:pPr>
            <a:r>
              <a:rPr lang="en-US" dirty="0" smtClean="0">
                <a:solidFill>
                  <a:srgbClr val="FFFF00"/>
                </a:solidFill>
              </a:rPr>
              <a:t>/* </a:t>
            </a:r>
            <a:r>
              <a:rPr lang="en-US" dirty="0" err="1" smtClean="0">
                <a:solidFill>
                  <a:srgbClr val="FFFF00"/>
                </a:solidFill>
              </a:rPr>
              <a:t>Imprime</a:t>
            </a:r>
            <a:r>
              <a:rPr lang="en-US" dirty="0" smtClean="0">
                <a:solidFill>
                  <a:srgbClr val="FFFF00"/>
                </a:solidFill>
              </a:rPr>
              <a:t> o valor da component RED, </a:t>
            </a:r>
            <a:r>
              <a:rPr lang="en-US" dirty="0" err="1" smtClean="0">
                <a:solidFill>
                  <a:srgbClr val="FFFF00"/>
                </a:solidFill>
              </a:rPr>
              <a:t>ou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seja</a:t>
            </a:r>
            <a:r>
              <a:rPr lang="en-US" dirty="0" smtClean="0">
                <a:solidFill>
                  <a:srgbClr val="FFFF00"/>
                </a:solidFill>
              </a:rPr>
              <a:t>, 128 */</a:t>
            </a:r>
            <a:endParaRPr lang="en-US" dirty="0">
              <a:solidFill>
                <a:srgbClr val="FFFF00"/>
              </a:solidFill>
            </a:endParaRPr>
          </a:p>
          <a:p>
            <a:pPr marL="400050" lvl="1" indent="0" algn="just">
              <a:buNone/>
            </a:pPr>
            <a:r>
              <a:rPr lang="en-US" dirty="0" err="1" smtClean="0">
                <a:solidFill>
                  <a:srgbClr val="FFFF00"/>
                </a:solidFill>
              </a:rPr>
              <a:t>printf</a:t>
            </a:r>
            <a:r>
              <a:rPr lang="en-US" dirty="0" smtClean="0">
                <a:solidFill>
                  <a:srgbClr val="FFFF00"/>
                </a:solidFill>
              </a:rPr>
              <a:t>(“%d”, </a:t>
            </a:r>
            <a:r>
              <a:rPr lang="en-US" dirty="0" err="1" smtClean="0">
                <a:solidFill>
                  <a:srgbClr val="FFFF00"/>
                </a:solidFill>
              </a:rPr>
              <a:t>redComponent</a:t>
            </a:r>
            <a:r>
              <a:rPr lang="en-US" dirty="0" smtClean="0">
                <a:solidFill>
                  <a:srgbClr val="FFFF00"/>
                </a:solidFill>
              </a:rPr>
              <a:t>); </a:t>
            </a:r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dirty="0" smtClean="0"/>
              <a:t> </a:t>
            </a:r>
            <a:endParaRPr lang="pt-BR" dirty="0" smtClean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dirty="0" smtClean="0"/>
              <a:t>Biblioteca gráfica: </a:t>
            </a:r>
            <a:r>
              <a:rPr lang="pt-BR" sz="4000" dirty="0" err="1" smtClean="0">
                <a:solidFill>
                  <a:schemeClr val="accent6">
                    <a:lumMod val="75000"/>
                  </a:schemeClr>
                </a:solidFill>
              </a:rPr>
              <a:t>graphics_vX.X.h</a:t>
            </a:r>
            <a:endParaRPr lang="pt-B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97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Biblioteca gráfica: </a:t>
            </a:r>
            <a:r>
              <a:rPr lang="pt-BR" sz="4000" dirty="0" smtClean="0">
                <a:solidFill>
                  <a:schemeClr val="accent6">
                    <a:lumMod val="75000"/>
                  </a:schemeClr>
                </a:solidFill>
              </a:rPr>
              <a:t>local</a:t>
            </a:r>
            <a:endParaRPr lang="pt-B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Pasta “</a:t>
            </a:r>
            <a:r>
              <a:rPr lang="en-US" dirty="0" err="1" smtClean="0"/>
              <a:t>Arquivos</a:t>
            </a:r>
            <a:r>
              <a:rPr lang="en-US" dirty="0" smtClean="0"/>
              <a:t> </a:t>
            </a:r>
            <a:r>
              <a:rPr lang="en-US" dirty="0" err="1" smtClean="0"/>
              <a:t>úteis</a:t>
            </a:r>
            <a:r>
              <a:rPr lang="en-US" dirty="0" smtClean="0"/>
              <a:t>”</a:t>
            </a:r>
          </a:p>
          <a:p>
            <a:pPr lvl="1" algn="just"/>
            <a:r>
              <a:rPr lang="en-US" dirty="0" smtClean="0"/>
              <a:t>Pasta “</a:t>
            </a:r>
            <a:r>
              <a:rPr lang="en-US" dirty="0" err="1" smtClean="0"/>
              <a:t>Biblioteca</a:t>
            </a:r>
            <a:r>
              <a:rPr lang="en-US" dirty="0" smtClean="0"/>
              <a:t> graphics”</a:t>
            </a:r>
          </a:p>
          <a:p>
            <a:pPr lvl="1" algn="just"/>
            <a:endParaRPr lang="en-US" dirty="0" smtClean="0"/>
          </a:p>
          <a:p>
            <a:pPr algn="just"/>
            <a:r>
              <a:rPr lang="en-US" dirty="0" err="1" smtClean="0"/>
              <a:t>Arquivos</a:t>
            </a:r>
            <a:r>
              <a:rPr lang="en-US" dirty="0"/>
              <a:t> </a:t>
            </a:r>
            <a:r>
              <a:rPr lang="en-US" dirty="0" err="1" smtClean="0"/>
              <a:t>disponíveis</a:t>
            </a:r>
            <a:r>
              <a:rPr lang="en-US" dirty="0" smtClean="0"/>
              <a:t>:</a:t>
            </a:r>
          </a:p>
          <a:p>
            <a:pPr lvl="1" algn="just"/>
            <a:r>
              <a:rPr lang="en-US" dirty="0"/>
              <a:t>“</a:t>
            </a:r>
            <a:r>
              <a:rPr lang="en-US" dirty="0" smtClean="0"/>
              <a:t>Readme.txt</a:t>
            </a:r>
          </a:p>
          <a:p>
            <a:pPr lvl="1" algn="just"/>
            <a:r>
              <a:rPr lang="en-US" dirty="0" smtClean="0"/>
              <a:t>“</a:t>
            </a:r>
            <a:r>
              <a:rPr lang="en-US" dirty="0" err="1" smtClean="0"/>
              <a:t>graphics_vX.X.h</a:t>
            </a:r>
            <a:r>
              <a:rPr lang="en-US" dirty="0" smtClean="0"/>
              <a:t>”</a:t>
            </a:r>
          </a:p>
          <a:p>
            <a:pPr lvl="1" algn="just"/>
            <a:r>
              <a:rPr lang="en-US" dirty="0" smtClean="0"/>
              <a:t>“</a:t>
            </a:r>
            <a:r>
              <a:rPr lang="en-US" dirty="0" err="1" smtClean="0"/>
              <a:t>graphics_vX.X.c</a:t>
            </a:r>
            <a:r>
              <a:rPr lang="en-US" dirty="0" smtClean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6633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609600" y="16288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dirty="0" smtClean="0"/>
              <a:t>Exemplo de código que desenha uma linha na tela:</a:t>
            </a:r>
          </a:p>
          <a:p>
            <a:pPr marL="0" indent="0" algn="just">
              <a:buNone/>
            </a:pPr>
            <a:endParaRPr lang="en-US" dirty="0"/>
          </a:p>
          <a:p>
            <a:pPr marL="400050" lvl="1" indent="0" algn="just">
              <a:buNone/>
            </a:pPr>
            <a:r>
              <a:rPr lang="en-US" dirty="0" smtClean="0">
                <a:solidFill>
                  <a:srgbClr val="FFFF00"/>
                </a:solidFill>
              </a:rPr>
              <a:t>COLORREF </a:t>
            </a:r>
            <a:r>
              <a:rPr lang="en-US" dirty="0" err="1" smtClean="0">
                <a:solidFill>
                  <a:srgbClr val="FFFF00"/>
                </a:solidFill>
              </a:rPr>
              <a:t>colorLine</a:t>
            </a:r>
            <a:r>
              <a:rPr lang="en-US" dirty="0" smtClean="0">
                <a:solidFill>
                  <a:srgbClr val="FFFF00"/>
                </a:solidFill>
              </a:rPr>
              <a:t>;</a:t>
            </a:r>
          </a:p>
          <a:p>
            <a:pPr marL="400050" lvl="1" indent="0" algn="just">
              <a:buNone/>
            </a:pPr>
            <a:endParaRPr lang="en-US" u="sng" dirty="0">
              <a:solidFill>
                <a:srgbClr val="FFFF00"/>
              </a:solidFill>
            </a:endParaRPr>
          </a:p>
          <a:p>
            <a:pPr marL="400050" lvl="1" indent="0" algn="just">
              <a:buNone/>
            </a:pPr>
            <a:r>
              <a:rPr lang="en-US" dirty="0" err="1" smtClean="0">
                <a:solidFill>
                  <a:srgbClr val="FFFF00"/>
                </a:solidFill>
              </a:rPr>
              <a:t>colorLine</a:t>
            </a:r>
            <a:r>
              <a:rPr lang="en-US" dirty="0" smtClean="0">
                <a:solidFill>
                  <a:srgbClr val="FFFF00"/>
                </a:solidFill>
              </a:rPr>
              <a:t> = RGB(0xFF, 00, 00);  /* </a:t>
            </a:r>
            <a:r>
              <a:rPr lang="en-US" dirty="0" err="1" smtClean="0">
                <a:solidFill>
                  <a:srgbClr val="FFFF00"/>
                </a:solidFill>
              </a:rPr>
              <a:t>equivalente</a:t>
            </a:r>
            <a:r>
              <a:rPr lang="en-US" dirty="0" smtClean="0">
                <a:solidFill>
                  <a:srgbClr val="FFFF00"/>
                </a:solidFill>
              </a:rPr>
              <a:t> a </a:t>
            </a:r>
            <a:r>
              <a:rPr lang="en-US" dirty="0" err="1" smtClean="0">
                <a:solidFill>
                  <a:srgbClr val="FFFF00"/>
                </a:solidFill>
              </a:rPr>
              <a:t>escrever</a:t>
            </a:r>
            <a:r>
              <a:rPr lang="en-US" dirty="0" smtClean="0">
                <a:solidFill>
                  <a:srgbClr val="FFFF00"/>
                </a:solidFill>
              </a:rPr>
              <a:t> 0xFF */</a:t>
            </a:r>
          </a:p>
          <a:p>
            <a:pPr marL="400050" lvl="1" indent="0" algn="just">
              <a:buNone/>
            </a:pPr>
            <a:endParaRPr lang="en-US" dirty="0" smtClean="0">
              <a:solidFill>
                <a:srgbClr val="FFFF00"/>
              </a:solidFill>
            </a:endParaRPr>
          </a:p>
          <a:p>
            <a:pPr marL="400050" lvl="1" indent="0" algn="just">
              <a:buNone/>
            </a:pPr>
            <a:r>
              <a:rPr lang="en-US" dirty="0" err="1">
                <a:solidFill>
                  <a:srgbClr val="FFFF00"/>
                </a:solidFill>
              </a:rPr>
              <a:t>l</a:t>
            </a:r>
            <a:r>
              <a:rPr lang="en-US" dirty="0" err="1" smtClean="0">
                <a:solidFill>
                  <a:srgbClr val="FFFF00"/>
                </a:solidFill>
              </a:rPr>
              <a:t>inha</a:t>
            </a:r>
            <a:r>
              <a:rPr lang="en-US" dirty="0" smtClean="0">
                <a:solidFill>
                  <a:srgbClr val="FFFF00"/>
                </a:solidFill>
              </a:rPr>
              <a:t>(100, 100, 200, 100, </a:t>
            </a:r>
            <a:r>
              <a:rPr lang="en-US" dirty="0" err="1" smtClean="0">
                <a:solidFill>
                  <a:srgbClr val="FFFF00"/>
                </a:solidFill>
              </a:rPr>
              <a:t>colorLine</a:t>
            </a:r>
            <a:r>
              <a:rPr lang="en-US" dirty="0" smtClean="0">
                <a:solidFill>
                  <a:srgbClr val="FFFF00"/>
                </a:solidFill>
              </a:rPr>
              <a:t>);</a:t>
            </a:r>
            <a:endParaRPr lang="en-US" dirty="0">
              <a:solidFill>
                <a:srgbClr val="FFFF00"/>
              </a:solidFill>
            </a:endParaRPr>
          </a:p>
          <a:p>
            <a:pPr marL="0" indent="0" algn="just">
              <a:buNone/>
            </a:pPr>
            <a:r>
              <a:rPr lang="en-US" dirty="0" smtClean="0"/>
              <a:t> </a:t>
            </a:r>
            <a:endParaRPr lang="pt-BR" dirty="0" smtClean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dirty="0" smtClean="0"/>
              <a:t>Biblioteca gráfica: </a:t>
            </a:r>
            <a:r>
              <a:rPr lang="pt-BR" sz="4000" dirty="0" err="1" smtClean="0">
                <a:solidFill>
                  <a:schemeClr val="accent6">
                    <a:lumMod val="75000"/>
                  </a:schemeClr>
                </a:solidFill>
              </a:rPr>
              <a:t>graphics_vX.X.h</a:t>
            </a:r>
            <a:endParaRPr lang="pt-B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8234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609600" y="16288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dirty="0" smtClean="0"/>
              <a:t>Contém a implementação das funções especificadas no arquivo “</a:t>
            </a:r>
            <a:r>
              <a:rPr lang="pt-BR" dirty="0" err="1" smtClean="0"/>
              <a:t>graphics_vX.X.h</a:t>
            </a:r>
            <a:r>
              <a:rPr lang="pt-BR" dirty="0" smtClean="0"/>
              <a:t>”;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Desnecessário consultar. Somente aqueles que desejam eventualmente saber mais à fundo como são as implementações das funções.</a:t>
            </a:r>
            <a:endParaRPr lang="pt-BR" dirty="0" smtClean="0">
              <a:solidFill>
                <a:srgbClr val="FFFF00"/>
              </a:solidFill>
            </a:endParaRPr>
          </a:p>
          <a:p>
            <a:pPr marL="0" indent="0" algn="just">
              <a:buNone/>
            </a:pPr>
            <a:r>
              <a:rPr lang="en-US" dirty="0" smtClean="0"/>
              <a:t> </a:t>
            </a:r>
            <a:endParaRPr lang="pt-BR" dirty="0" smtClean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dirty="0" smtClean="0"/>
              <a:t>Biblioteca gráfica: </a:t>
            </a:r>
            <a:r>
              <a:rPr lang="pt-BR" sz="4000" dirty="0" err="1" smtClean="0">
                <a:solidFill>
                  <a:schemeClr val="accent6">
                    <a:lumMod val="75000"/>
                  </a:schemeClr>
                </a:solidFill>
              </a:rPr>
              <a:t>graphics_vX.X.c</a:t>
            </a:r>
            <a:endParaRPr lang="pt-B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9169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609600" y="16288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dirty="0" smtClean="0"/>
              <a:t>Como compilar?</a:t>
            </a:r>
          </a:p>
          <a:p>
            <a:pPr algn="just"/>
            <a:endParaRPr lang="pt-BR" dirty="0" smtClean="0"/>
          </a:p>
          <a:p>
            <a:pPr lvl="1" algn="just"/>
            <a:r>
              <a:rPr lang="en-US" dirty="0" smtClean="0">
                <a:solidFill>
                  <a:srgbClr val="FFFF00"/>
                </a:solidFill>
              </a:rPr>
              <a:t>No </a:t>
            </a:r>
            <a:r>
              <a:rPr lang="en-US" dirty="0" err="1" smtClean="0">
                <a:solidFill>
                  <a:srgbClr val="FFFF00"/>
                </a:solidFill>
              </a:rPr>
              <a:t>próprio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arquivo</a:t>
            </a:r>
            <a:r>
              <a:rPr lang="en-US" dirty="0" smtClean="0">
                <a:solidFill>
                  <a:srgbClr val="FFFF00"/>
                </a:solidFill>
              </a:rPr>
              <a:t> “</a:t>
            </a:r>
            <a:r>
              <a:rPr lang="en-US" dirty="0" err="1" smtClean="0">
                <a:solidFill>
                  <a:srgbClr val="FFFF00"/>
                </a:solidFill>
              </a:rPr>
              <a:t>graphics_vX.X.h</a:t>
            </a:r>
            <a:r>
              <a:rPr lang="en-US" dirty="0" smtClean="0">
                <a:solidFill>
                  <a:srgbClr val="FFFF00"/>
                </a:solidFill>
              </a:rPr>
              <a:t> tem a </a:t>
            </a:r>
            <a:r>
              <a:rPr lang="en-US" dirty="0" err="1" smtClean="0">
                <a:solidFill>
                  <a:srgbClr val="FFFF00"/>
                </a:solidFill>
              </a:rPr>
              <a:t>linha</a:t>
            </a:r>
            <a:r>
              <a:rPr lang="en-US" dirty="0" smtClean="0">
                <a:solidFill>
                  <a:srgbClr val="FFFF00"/>
                </a:solidFill>
              </a:rPr>
              <a:t> de </a:t>
            </a:r>
            <a:r>
              <a:rPr lang="en-US" dirty="0" err="1" smtClean="0">
                <a:solidFill>
                  <a:srgbClr val="FFFF00"/>
                </a:solidFill>
              </a:rPr>
              <a:t>compilação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necessária</a:t>
            </a:r>
            <a:r>
              <a:rPr lang="en-US" dirty="0" smtClean="0">
                <a:solidFill>
                  <a:srgbClr val="FFFF00"/>
                </a:solidFill>
              </a:rPr>
              <a:t> para </a:t>
            </a:r>
            <a:r>
              <a:rPr lang="en-US" dirty="0" err="1" smtClean="0">
                <a:solidFill>
                  <a:srgbClr val="FFFF00"/>
                </a:solidFill>
              </a:rPr>
              <a:t>ser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possível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gerar</a:t>
            </a:r>
            <a:r>
              <a:rPr lang="en-US" dirty="0" smtClean="0">
                <a:solidFill>
                  <a:srgbClr val="FFFF00"/>
                </a:solidFill>
              </a:rPr>
              <a:t> um </a:t>
            </a:r>
            <a:r>
              <a:rPr lang="en-US" dirty="0" err="1" smtClean="0">
                <a:solidFill>
                  <a:srgbClr val="FFFF00"/>
                </a:solidFill>
              </a:rPr>
              <a:t>executável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que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contenha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chamadas</a:t>
            </a:r>
            <a:r>
              <a:rPr lang="en-US" dirty="0" smtClean="0">
                <a:solidFill>
                  <a:srgbClr val="FFFF00"/>
                </a:solidFill>
              </a:rPr>
              <a:t> a </a:t>
            </a:r>
            <a:r>
              <a:rPr lang="en-US" dirty="0" err="1" smtClean="0">
                <a:solidFill>
                  <a:srgbClr val="FFFF00"/>
                </a:solidFill>
              </a:rPr>
              <a:t>funções</a:t>
            </a:r>
            <a:r>
              <a:rPr lang="en-US" dirty="0" smtClean="0">
                <a:solidFill>
                  <a:srgbClr val="FFFF00"/>
                </a:solidFill>
              </a:rPr>
              <a:t> da </a:t>
            </a:r>
            <a:r>
              <a:rPr lang="en-US" dirty="0" err="1" smtClean="0">
                <a:solidFill>
                  <a:srgbClr val="FFFF00"/>
                </a:solidFill>
              </a:rPr>
              <a:t>biblioteca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gráfica</a:t>
            </a:r>
            <a:r>
              <a:rPr lang="en-US" dirty="0" smtClean="0">
                <a:solidFill>
                  <a:srgbClr val="FFFF00"/>
                </a:solidFill>
              </a:rPr>
              <a:t>.</a:t>
            </a:r>
            <a:r>
              <a:rPr lang="en-US" dirty="0" smtClean="0"/>
              <a:t> </a:t>
            </a:r>
          </a:p>
          <a:p>
            <a:pPr lvl="1" algn="just"/>
            <a:endParaRPr lang="en-US" dirty="0" smtClean="0"/>
          </a:p>
          <a:p>
            <a:pPr lvl="1" algn="just"/>
            <a:r>
              <a:rPr lang="en-US" dirty="0" smtClean="0"/>
              <a:t>Abram e </a:t>
            </a:r>
            <a:r>
              <a:rPr lang="en-US" dirty="0" err="1" smtClean="0"/>
              <a:t>vejam</a:t>
            </a:r>
            <a:r>
              <a:rPr lang="en-US" dirty="0" smtClean="0"/>
              <a:t> </a:t>
            </a:r>
            <a:r>
              <a:rPr lang="en-US" dirty="0" err="1" smtClean="0"/>
              <a:t>lá</a:t>
            </a:r>
            <a:r>
              <a:rPr lang="en-US" dirty="0" smtClean="0"/>
              <a:t>.</a:t>
            </a:r>
            <a:endParaRPr lang="pt-BR" dirty="0" smtClean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dirty="0" smtClean="0"/>
              <a:t>Biblioteca gráfica: </a:t>
            </a:r>
            <a:r>
              <a:rPr lang="pt-BR" sz="4000" dirty="0" smtClean="0">
                <a:solidFill>
                  <a:schemeClr val="accent6">
                    <a:lumMod val="75000"/>
                  </a:schemeClr>
                </a:solidFill>
              </a:rPr>
              <a:t>como compilar</a:t>
            </a:r>
            <a:endParaRPr lang="pt-B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9154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609600" y="16288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dirty="0" err="1" smtClean="0"/>
              <a:t>Exemplo</a:t>
            </a:r>
            <a:r>
              <a:rPr lang="en-US" dirty="0" smtClean="0"/>
              <a:t>:</a:t>
            </a:r>
          </a:p>
          <a:p>
            <a:pPr marL="0" indent="0" algn="just">
              <a:buNone/>
            </a:pPr>
            <a:r>
              <a:rPr lang="en-US" sz="2200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gcc</a:t>
            </a:r>
            <a:r>
              <a:rPr lang="en-US" sz="22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–o prog.exe   </a:t>
            </a:r>
            <a:r>
              <a:rPr lang="en-US" sz="2200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prog.c</a:t>
            </a:r>
            <a:r>
              <a:rPr lang="en-US" sz="22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2200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graphics_vX.X.c</a:t>
            </a:r>
            <a:r>
              <a:rPr lang="en-US" sz="22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–lgdi32   –Wall   –</a:t>
            </a:r>
            <a:r>
              <a:rPr lang="pt-BR" sz="2200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pedantic</a:t>
            </a:r>
            <a:r>
              <a:rPr lang="pt-BR" sz="22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</a:t>
            </a:r>
            <a:r>
              <a:rPr lang="pt-BR" sz="2200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Wextra</a:t>
            </a:r>
            <a:endParaRPr lang="pt-BR" sz="2200" dirty="0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pt-BR" sz="2400" dirty="0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Observações:</a:t>
            </a:r>
          </a:p>
          <a:p>
            <a:pPr algn="just"/>
            <a:endParaRPr lang="pt-B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lvl="1" indent="-457200" algn="just">
              <a:buFont typeface="+mj-lt"/>
              <a:buAutoNum type="alphaLcParenR"/>
            </a:pPr>
            <a:r>
              <a:rPr lang="pt-BR" sz="2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-lgdi32 =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inclui a biblioteca gráfica gdi32 do </a:t>
            </a:r>
            <a:r>
              <a:rPr lang="pt-B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windows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para </a:t>
            </a:r>
            <a:b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que seja possível </a:t>
            </a:r>
            <a:r>
              <a:rPr lang="pt-B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trablahar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em modo gráfico</a:t>
            </a:r>
            <a:r>
              <a:rPr lang="pt-BR" sz="2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857250" lvl="1" indent="-457200" algn="just">
              <a:buFont typeface="+mj-lt"/>
              <a:buAutoNum type="alphaLcParenR"/>
            </a:pPr>
            <a:endParaRPr lang="pt-BR" sz="2000" dirty="0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lvl="1" indent="-457200" algn="just">
              <a:buFont typeface="+mj-lt"/>
              <a:buAutoNum type="alphaLcParenR"/>
            </a:pPr>
            <a:r>
              <a:rPr lang="pt-BR" sz="2000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graphics_vX.X.c</a:t>
            </a:r>
            <a:r>
              <a:rPr lang="pt-BR" sz="2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compila junto as implementações das </a:t>
            </a:r>
            <a:b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funções definidas em </a:t>
            </a:r>
            <a:r>
              <a:rPr lang="pt-B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graphics.h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857250" lvl="1" indent="-457200" algn="just">
              <a:buFont typeface="+mj-lt"/>
              <a:buAutoNum type="alphaLcParenR"/>
            </a:pPr>
            <a:endParaRPr 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lvl="1" indent="-457200" algn="just">
              <a:buFont typeface="+mj-lt"/>
              <a:buAutoNum type="alphaLcParenR"/>
            </a:pP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Não </a:t>
            </a:r>
            <a:r>
              <a:rPr lang="pt-B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esquercer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que deve colocar uma linha </a:t>
            </a:r>
            <a:b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#include “</a:t>
            </a:r>
            <a:r>
              <a:rPr lang="pt-BR" sz="2000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graphics_vX.X.h</a:t>
            </a:r>
            <a:r>
              <a:rPr lang="pt-BR" sz="2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no arquivo contendo  o código-fonte que faz chamadas as funções da biblioteca gráfica.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dirty="0" smtClean="0"/>
              <a:t>Biblioteca gráfica: </a:t>
            </a:r>
            <a:r>
              <a:rPr lang="pt-BR" sz="4000" dirty="0" smtClean="0">
                <a:solidFill>
                  <a:schemeClr val="accent6">
                    <a:lumMod val="75000"/>
                  </a:schemeClr>
                </a:solidFill>
              </a:rPr>
              <a:t>como compilar</a:t>
            </a:r>
            <a:endParaRPr lang="pt-B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2415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609600" y="16288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Fazer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lista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exercícios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dirty="0" smtClean="0"/>
              <a:t>Biblioteca gráfica: </a:t>
            </a:r>
            <a:r>
              <a:rPr lang="pt-BR" sz="4000" dirty="0" smtClean="0">
                <a:solidFill>
                  <a:schemeClr val="accent6">
                    <a:lumMod val="75000"/>
                  </a:schemeClr>
                </a:solidFill>
              </a:rPr>
              <a:t>para praticar</a:t>
            </a:r>
            <a:endParaRPr lang="pt-B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0843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Biblioteca gráfica: </a:t>
            </a:r>
            <a:r>
              <a:rPr lang="pt-BR" sz="4000" dirty="0" smtClean="0">
                <a:solidFill>
                  <a:schemeClr val="accent6">
                    <a:lumMod val="75000"/>
                  </a:schemeClr>
                </a:solidFill>
              </a:rPr>
              <a:t>Readme.txt</a:t>
            </a:r>
            <a:endParaRPr lang="pt-B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Deve ser o </a:t>
            </a:r>
            <a:r>
              <a:rPr lang="pt-BR" dirty="0" smtClean="0">
                <a:solidFill>
                  <a:schemeClr val="accent6">
                    <a:lumMod val="75000"/>
                  </a:schemeClr>
                </a:solidFill>
              </a:rPr>
              <a:t>primeiro</a:t>
            </a:r>
            <a:r>
              <a:rPr lang="pt-BR" dirty="0" smtClean="0"/>
              <a:t> arquivo lido. </a:t>
            </a:r>
          </a:p>
          <a:p>
            <a:pPr lvl="1" algn="just"/>
            <a:r>
              <a:rPr lang="pt-BR" dirty="0" smtClean="0"/>
              <a:t>Nele consta todo o histórico de evolução da biblioteca e as melhorias feitas.</a:t>
            </a:r>
          </a:p>
          <a:p>
            <a:pPr algn="just"/>
            <a:r>
              <a:rPr lang="pt-BR" dirty="0" smtClean="0"/>
              <a:t>Nele devem identificar qual a versão mais atual existente da biblioteca, pois é ela que deve ser a utilizada!</a:t>
            </a:r>
            <a:endParaRPr lang="en-US" dirty="0" smtClean="0"/>
          </a:p>
          <a:p>
            <a:pPr marL="0" indent="0" algn="ctr">
              <a:buNone/>
            </a:pPr>
            <a:r>
              <a:rPr lang="pt-BR" dirty="0" smtClean="0">
                <a:solidFill>
                  <a:srgbClr val="FFFF00"/>
                </a:solidFill>
              </a:rPr>
              <a:t>Abram ele agora e digam qual a versão que devem utilizar da biblioteca gráfica!</a:t>
            </a:r>
            <a:endParaRPr lang="pt-BR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404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dirty="0" smtClean="0"/>
              <a:t>Biblioteca gráfica: </a:t>
            </a:r>
            <a:r>
              <a:rPr lang="pt-BR" sz="4000" dirty="0" err="1" smtClean="0">
                <a:solidFill>
                  <a:schemeClr val="accent6">
                    <a:lumMod val="75000"/>
                  </a:schemeClr>
                </a:solidFill>
              </a:rPr>
              <a:t>graphics_vX.X.h</a:t>
            </a:r>
            <a:endParaRPr lang="pt-B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O “</a:t>
            </a:r>
            <a:r>
              <a:rPr lang="pt-BR" dirty="0" err="1" smtClean="0"/>
              <a:t>X.X”representa</a:t>
            </a:r>
            <a:r>
              <a:rPr lang="pt-BR" dirty="0" smtClean="0"/>
              <a:t> a versão do arquivo cabeçalho utilizado.</a:t>
            </a:r>
          </a:p>
          <a:p>
            <a:pPr lvl="1" algn="just"/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exemplo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FFFF00"/>
                </a:solidFill>
              </a:rPr>
              <a:t>graphics_v1.1.h</a:t>
            </a:r>
          </a:p>
          <a:p>
            <a:pPr algn="just"/>
            <a:endParaRPr lang="en-US" sz="3600" dirty="0" smtClean="0"/>
          </a:p>
          <a:p>
            <a:pPr algn="just"/>
            <a:r>
              <a:rPr lang="pt-BR" sz="3600" dirty="0" smtClean="0"/>
              <a:t>Como é um arquivo cabeçalho, ele contém os protótipos de todas as funções disponibilizadas para uso.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4105590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dirty="0" smtClean="0"/>
              <a:t>Biblioteca gráfica: </a:t>
            </a:r>
            <a:r>
              <a:rPr lang="pt-BR" sz="4000" dirty="0" err="1" smtClean="0">
                <a:solidFill>
                  <a:schemeClr val="accent6">
                    <a:lumMod val="75000"/>
                  </a:schemeClr>
                </a:solidFill>
              </a:rPr>
              <a:t>graphics_vX.X.h</a:t>
            </a:r>
            <a:endParaRPr lang="pt-B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exemplo</a:t>
            </a:r>
            <a:r>
              <a:rPr lang="en-US" dirty="0" smtClean="0"/>
              <a:t>, </a:t>
            </a:r>
            <a:r>
              <a:rPr lang="en-US" dirty="0" err="1" smtClean="0"/>
              <a:t>função</a:t>
            </a:r>
            <a:r>
              <a:rPr lang="en-US" dirty="0" smtClean="0"/>
              <a:t>:</a:t>
            </a:r>
            <a:endParaRPr lang="en-US" dirty="0" smtClean="0">
              <a:solidFill>
                <a:srgbClr val="FFFF00"/>
              </a:solidFill>
            </a:endParaRPr>
          </a:p>
          <a:p>
            <a:pPr marL="0" indent="0" algn="ctr">
              <a:buNone/>
            </a:pPr>
            <a:r>
              <a:rPr lang="fr-FR" sz="2800" dirty="0">
                <a:solidFill>
                  <a:srgbClr val="FFFF00"/>
                </a:solidFill>
              </a:rPr>
              <a:t>void linha(int x1, int y1, int x2, int y2, COLORREF cor</a:t>
            </a:r>
            <a:r>
              <a:rPr lang="fr-FR" sz="2800" dirty="0" smtClean="0">
                <a:solidFill>
                  <a:srgbClr val="FFFF00"/>
                </a:solidFill>
              </a:rPr>
              <a:t>);</a:t>
            </a:r>
          </a:p>
          <a:p>
            <a:pPr marL="0" indent="0" algn="ctr">
              <a:buNone/>
            </a:pPr>
            <a:endParaRPr lang="en-US" sz="2800" dirty="0" smtClean="0">
              <a:solidFill>
                <a:srgbClr val="FFFF00"/>
              </a:solidFill>
            </a:endParaRPr>
          </a:p>
          <a:p>
            <a:pPr algn="just"/>
            <a:r>
              <a:rPr lang="pt-BR" sz="3600" dirty="0" smtClean="0"/>
              <a:t>Função que desenha uma linha de pixels na tela.</a:t>
            </a:r>
          </a:p>
          <a:p>
            <a:pPr lvl="1" algn="just"/>
            <a:r>
              <a:rPr lang="en-US" dirty="0" smtClean="0"/>
              <a:t>Entrada: </a:t>
            </a:r>
          </a:p>
          <a:p>
            <a:pPr lvl="2" algn="just"/>
            <a:r>
              <a:rPr lang="en-US" dirty="0" err="1" smtClean="0"/>
              <a:t>Coordenadas</a:t>
            </a:r>
            <a:r>
              <a:rPr lang="en-US" dirty="0" smtClean="0"/>
              <a:t> </a:t>
            </a:r>
            <a:r>
              <a:rPr lang="en-US" dirty="0" err="1" smtClean="0"/>
              <a:t>inicial</a:t>
            </a:r>
            <a:r>
              <a:rPr lang="en-US" dirty="0" smtClean="0"/>
              <a:t> e final da </a:t>
            </a:r>
            <a:r>
              <a:rPr lang="en-US" dirty="0" err="1" smtClean="0"/>
              <a:t>linha</a:t>
            </a:r>
            <a:r>
              <a:rPr lang="en-US" dirty="0" smtClean="0"/>
              <a:t>;</a:t>
            </a:r>
          </a:p>
          <a:p>
            <a:pPr lvl="2" algn="just"/>
            <a:r>
              <a:rPr lang="en-US" dirty="0" err="1" smtClean="0"/>
              <a:t>Cor</a:t>
            </a:r>
            <a:r>
              <a:rPr lang="en-US" dirty="0" smtClean="0"/>
              <a:t> da </a:t>
            </a:r>
            <a:r>
              <a:rPr lang="en-US" dirty="0" err="1" smtClean="0"/>
              <a:t>linha</a:t>
            </a:r>
            <a:r>
              <a:rPr lang="en-US" dirty="0" smtClean="0"/>
              <a:t>;</a:t>
            </a:r>
          </a:p>
          <a:p>
            <a:pPr lvl="1" algn="just"/>
            <a:r>
              <a:rPr lang="en-US" dirty="0" err="1" smtClean="0"/>
              <a:t>Retorno</a:t>
            </a:r>
            <a:r>
              <a:rPr lang="en-US" dirty="0" smtClean="0"/>
              <a:t>: nada.</a:t>
            </a:r>
          </a:p>
          <a:p>
            <a:pPr marL="914400" lvl="2" indent="0" algn="just">
              <a:buNone/>
            </a:pPr>
            <a:endParaRPr lang="en-US" dirty="0" smtClean="0"/>
          </a:p>
          <a:p>
            <a:pPr lvl="1"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44471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dirty="0" smtClean="0"/>
              <a:t>Biblioteca gráfica: </a:t>
            </a:r>
            <a:r>
              <a:rPr lang="pt-BR" sz="4000" dirty="0" err="1" smtClean="0">
                <a:solidFill>
                  <a:schemeClr val="accent6">
                    <a:lumMod val="75000"/>
                  </a:schemeClr>
                </a:solidFill>
              </a:rPr>
              <a:t>graphics_vX.X.h</a:t>
            </a:r>
            <a:endParaRPr lang="pt-B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609600" y="17526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dirty="0" smtClean="0"/>
              <a:t>Vejam que aparece a descrição do objetivo de cada um dos parâmetros: x1, y1, x2, y2, cor.</a:t>
            </a:r>
          </a:p>
          <a:p>
            <a:pPr marL="457200" lvl="1" indent="0" algn="ctr">
              <a:buNone/>
            </a:pPr>
            <a:endParaRPr lang="en-US" dirty="0" smtClean="0">
              <a:solidFill>
                <a:srgbClr val="FFFF00"/>
              </a:solidFill>
            </a:endParaRPr>
          </a:p>
          <a:p>
            <a:pPr marL="457200" lvl="1" indent="0" algn="ctr">
              <a:buNone/>
            </a:pPr>
            <a:r>
              <a:rPr lang="en-US" dirty="0" smtClean="0">
                <a:solidFill>
                  <a:srgbClr val="FFFF00"/>
                </a:solidFill>
              </a:rPr>
              <a:t>O </a:t>
            </a:r>
            <a:r>
              <a:rPr lang="en-US" dirty="0" err="1" smtClean="0">
                <a:solidFill>
                  <a:srgbClr val="FFFF00"/>
                </a:solidFill>
              </a:rPr>
              <a:t>que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representam</a:t>
            </a:r>
            <a:r>
              <a:rPr lang="en-US" dirty="0" smtClean="0">
                <a:solidFill>
                  <a:srgbClr val="FFFF00"/>
                </a:solidFill>
              </a:rPr>
              <a:t> x1, y1, x2, y2?</a:t>
            </a:r>
          </a:p>
          <a:p>
            <a:pPr marL="457200" lvl="1" indent="0" algn="ctr">
              <a:buNone/>
            </a:pPr>
            <a:endParaRPr lang="pt-BR" dirty="0" smtClean="0">
              <a:solidFill>
                <a:srgbClr val="FFFF00"/>
              </a:solidFill>
            </a:endParaRPr>
          </a:p>
          <a:p>
            <a:pPr algn="just"/>
            <a:r>
              <a:rPr lang="pt-BR" dirty="0" smtClean="0"/>
              <a:t>E o parâmetro </a:t>
            </a:r>
            <a:r>
              <a:rPr lang="pt-BR" dirty="0" smtClean="0">
                <a:solidFill>
                  <a:srgbClr val="FFFF00"/>
                </a:solidFill>
              </a:rPr>
              <a:t>cor</a:t>
            </a:r>
            <a:r>
              <a:rPr lang="pt-BR" dirty="0" smtClean="0"/>
              <a:t>? Como utilizar?</a:t>
            </a:r>
          </a:p>
        </p:txBody>
      </p:sp>
    </p:spTree>
    <p:extLst>
      <p:ext uri="{BB962C8B-B14F-4D97-AF65-F5344CB8AC3E}">
        <p14:creationId xmlns:p14="http://schemas.microsoft.com/office/powerpoint/2010/main" val="1338155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dirty="0" smtClean="0"/>
              <a:t>Biblioteca gráfica: </a:t>
            </a:r>
            <a:r>
              <a:rPr lang="pt-BR" sz="4000" dirty="0" err="1" smtClean="0">
                <a:solidFill>
                  <a:schemeClr val="accent6">
                    <a:lumMod val="75000"/>
                  </a:schemeClr>
                </a:solidFill>
              </a:rPr>
              <a:t>graphics_vX.X.h</a:t>
            </a:r>
            <a:endParaRPr lang="pt-B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609600" y="17526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dirty="0" smtClean="0"/>
              <a:t>Código:</a:t>
            </a:r>
          </a:p>
          <a:p>
            <a:pPr marL="457200" lvl="1" indent="0" algn="just">
              <a:buNone/>
            </a:pPr>
            <a:r>
              <a:rPr lang="pt-BR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/* Declarar variável do tipo COLORREF */</a:t>
            </a:r>
          </a:p>
          <a:p>
            <a:pPr marL="457200" lvl="1" indent="0" algn="just">
              <a:buNone/>
            </a:pPr>
            <a:r>
              <a:rPr lang="pt-BR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COLORREF </a:t>
            </a:r>
            <a:r>
              <a:rPr lang="pt-BR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lineColor</a:t>
            </a:r>
            <a:r>
              <a:rPr lang="pt-BR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 </a:t>
            </a:r>
          </a:p>
          <a:p>
            <a:pPr marL="457200" lvl="1" indent="0" algn="just">
              <a:buNone/>
            </a:pPr>
            <a:endParaRPr lang="pt-BR" dirty="0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algn="just">
              <a:buNone/>
            </a:pPr>
            <a:r>
              <a:rPr lang="pt-BR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/* Armazenar a cor vermelha na variável */</a:t>
            </a:r>
          </a:p>
          <a:p>
            <a:pPr marL="457200" lvl="1" indent="0" algn="just">
              <a:buNone/>
            </a:pPr>
            <a:r>
              <a:rPr lang="pt-BR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lineColor</a:t>
            </a:r>
            <a:r>
              <a:rPr lang="pt-BR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RGB(255, 0, 0);</a:t>
            </a:r>
          </a:p>
        </p:txBody>
      </p:sp>
    </p:spTree>
    <p:extLst>
      <p:ext uri="{BB962C8B-B14F-4D97-AF65-F5344CB8AC3E}">
        <p14:creationId xmlns:p14="http://schemas.microsoft.com/office/powerpoint/2010/main" val="789287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609600" y="17526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dirty="0" smtClean="0"/>
              <a:t>Detalhamento:</a:t>
            </a:r>
          </a:p>
          <a:p>
            <a:pPr lvl="1" algn="just"/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COLORREF é declarado no arquivo “</a:t>
            </a:r>
            <a:r>
              <a:rPr lang="pt-B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windows.h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” do seguinte modo:</a:t>
            </a:r>
          </a:p>
          <a:p>
            <a:pPr lvl="1" algn="just"/>
            <a:endParaRPr lang="pt-B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algn="ctr">
              <a:buNone/>
            </a:pPr>
            <a:r>
              <a:rPr lang="pt-BR" dirty="0" err="1">
                <a:solidFill>
                  <a:srgbClr val="FFFF00"/>
                </a:solidFill>
              </a:rPr>
              <a:t>typedef</a:t>
            </a:r>
            <a:r>
              <a:rPr lang="pt-BR" dirty="0">
                <a:solidFill>
                  <a:srgbClr val="FFFF00"/>
                </a:solidFill>
              </a:rPr>
              <a:t> DWORD </a:t>
            </a:r>
            <a:r>
              <a:rPr lang="pt-BR" dirty="0" smtClean="0">
                <a:solidFill>
                  <a:srgbClr val="FFFF00"/>
                </a:solidFill>
              </a:rPr>
              <a:t>COLORREF</a:t>
            </a:r>
          </a:p>
          <a:p>
            <a:pPr marL="457200" lvl="1" indent="0" algn="ctr">
              <a:buNone/>
            </a:pPr>
            <a:endParaRPr lang="pt-BR" dirty="0" smtClean="0">
              <a:solidFill>
                <a:srgbClr val="FFFF00"/>
              </a:solidFill>
            </a:endParaRPr>
          </a:p>
        </p:txBody>
      </p:sp>
      <p:sp>
        <p:nvSpPr>
          <p:cNvPr id="6" name="Pergaminho vertical 5"/>
          <p:cNvSpPr/>
          <p:nvPr/>
        </p:nvSpPr>
        <p:spPr>
          <a:xfrm>
            <a:off x="2051720" y="4365103"/>
            <a:ext cx="5923384" cy="1656185"/>
          </a:xfrm>
          <a:prstGeom prst="verticalScroll">
            <a:avLst/>
          </a:prstGeom>
          <a:solidFill>
            <a:srgbClr val="7030A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lvl="1" algn="just"/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COLORREF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é do tipo DWORD (https://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msdn.microsoft.com/en-</a:t>
            </a:r>
          </a:p>
          <a:p>
            <a:pPr lvl="1" algn="just"/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library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/aa923096.aspx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dirty="0" smtClean="0"/>
              <a:t>Biblioteca gráfica: </a:t>
            </a:r>
            <a:r>
              <a:rPr lang="pt-BR" sz="4000" dirty="0" err="1" smtClean="0">
                <a:solidFill>
                  <a:schemeClr val="accent6">
                    <a:lumMod val="75000"/>
                  </a:schemeClr>
                </a:solidFill>
              </a:rPr>
              <a:t>graphics_vX.X.h</a:t>
            </a:r>
            <a:endParaRPr lang="pt-B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4982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609600" y="17526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dirty="0" smtClean="0"/>
              <a:t>Detalhamento:</a:t>
            </a:r>
          </a:p>
          <a:p>
            <a:pPr lvl="1" algn="just"/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COLORREF é declarado no arquivo “</a:t>
            </a:r>
            <a:r>
              <a:rPr lang="pt-B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windows.h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” do seguinte modo:</a:t>
            </a:r>
          </a:p>
          <a:p>
            <a:pPr lvl="1" algn="just"/>
            <a:endParaRPr lang="pt-B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algn="ctr">
              <a:buNone/>
            </a:pPr>
            <a:r>
              <a:rPr lang="pt-BR" dirty="0" err="1">
                <a:solidFill>
                  <a:srgbClr val="FFFF00"/>
                </a:solidFill>
              </a:rPr>
              <a:t>typedef</a:t>
            </a:r>
            <a:r>
              <a:rPr lang="pt-BR" dirty="0">
                <a:solidFill>
                  <a:srgbClr val="FFFF00"/>
                </a:solidFill>
              </a:rPr>
              <a:t> DWORD </a:t>
            </a:r>
            <a:r>
              <a:rPr lang="pt-BR" dirty="0" smtClean="0">
                <a:solidFill>
                  <a:srgbClr val="FFFF00"/>
                </a:solidFill>
              </a:rPr>
              <a:t>COLORREF</a:t>
            </a:r>
          </a:p>
          <a:p>
            <a:pPr marL="457200" lvl="1" indent="0" algn="ctr">
              <a:buNone/>
            </a:pPr>
            <a:endParaRPr lang="pt-BR" dirty="0" smtClean="0">
              <a:solidFill>
                <a:srgbClr val="FFFF00"/>
              </a:solidFill>
            </a:endParaRPr>
          </a:p>
          <a:p>
            <a:pPr lvl="1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E o que é o tipo DWORD?</a:t>
            </a:r>
          </a:p>
          <a:p>
            <a:pPr marL="457200" lvl="1" indent="0" algn="ctr">
              <a:buNone/>
            </a:pPr>
            <a:endParaRPr lang="pt-BR" dirty="0" smtClean="0">
              <a:solidFill>
                <a:srgbClr val="FFFF00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dirty="0" smtClean="0"/>
              <a:t>Biblioteca gráfica: </a:t>
            </a:r>
            <a:r>
              <a:rPr lang="pt-BR" sz="4000" dirty="0" err="1" smtClean="0">
                <a:solidFill>
                  <a:schemeClr val="accent6">
                    <a:lumMod val="75000"/>
                  </a:schemeClr>
                </a:solidFill>
              </a:rPr>
              <a:t>graphics_vX.X.h</a:t>
            </a:r>
            <a:endParaRPr lang="pt-B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2134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</a:spPr>
      <a:bodyPr rtlCol="0" anchor="t" anchorCtr="0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2050</TotalTime>
  <Words>1045</Words>
  <Application>Microsoft Office PowerPoint</Application>
  <PresentationFormat>Apresentação na tela (4:3)</PresentationFormat>
  <Paragraphs>184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24</vt:i4>
      </vt:variant>
    </vt:vector>
  </HeadingPairs>
  <TitlesOfParts>
    <vt:vector size="25" baseType="lpstr">
      <vt:lpstr>Tema do Office</vt:lpstr>
      <vt:lpstr>Biblioteca Gráfica</vt:lpstr>
      <vt:lpstr>Biblioteca gráfica: local</vt:lpstr>
      <vt:lpstr>Biblioteca gráfica: Readme.txt</vt:lpstr>
      <vt:lpstr>Biblioteca gráfica: graphics_vX.X.h</vt:lpstr>
      <vt:lpstr>Biblioteca gráfica: graphics_vX.X.h</vt:lpstr>
      <vt:lpstr>Biblioteca gráfica: graphics_vX.X.h</vt:lpstr>
      <vt:lpstr>Biblioteca gráfica: graphics_vX.X.h</vt:lpstr>
      <vt:lpstr>Biblioteca gráfica: graphics_vX.X.h</vt:lpstr>
      <vt:lpstr>Biblioteca gráfica: graphics_vX.X.h</vt:lpstr>
      <vt:lpstr>Biblioteca gráfica: graphics_vX.X.h</vt:lpstr>
      <vt:lpstr>Biblioteca gráfica: graphics_vX.X.h</vt:lpstr>
      <vt:lpstr>Biblioteca gráfica: graphics_vX.X.h</vt:lpstr>
      <vt:lpstr>Biblioteca gráfica: graphics_vX.X.h</vt:lpstr>
      <vt:lpstr>Biblioteca gráfica: graphics_vX.X.h</vt:lpstr>
      <vt:lpstr>Biblioteca gráfica: graphics_vX.X.h</vt:lpstr>
      <vt:lpstr>Biblioteca gráfica: graphics_vX.X.h</vt:lpstr>
      <vt:lpstr>Biblioteca gráfica: graphics_vX.X.h</vt:lpstr>
      <vt:lpstr>Biblioteca gráfica: graphics_vX.X.h</vt:lpstr>
      <vt:lpstr>Biblioteca gráfica: graphics_vX.X.h</vt:lpstr>
      <vt:lpstr>Biblioteca gráfica: graphics_vX.X.h</vt:lpstr>
      <vt:lpstr>Biblioteca gráfica: graphics_vX.X.c</vt:lpstr>
      <vt:lpstr>Biblioteca gráfica: como compilar</vt:lpstr>
      <vt:lpstr>Biblioteca gráfica: como compilar</vt:lpstr>
      <vt:lpstr>Biblioteca gráfica: para praticar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Recursão</dc:title>
  <dc:creator>Ricardo Luís Lachi</dc:creator>
  <cp:lastModifiedBy>Lachi</cp:lastModifiedBy>
  <cp:revision>201</cp:revision>
  <dcterms:created xsi:type="dcterms:W3CDTF">2012-04-23T12:26:20Z</dcterms:created>
  <dcterms:modified xsi:type="dcterms:W3CDTF">2018-03-05T19:47:39Z</dcterms:modified>
</cp:coreProperties>
</file>