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8094" autoAdjust="0"/>
  </p:normalViewPr>
  <p:slideViewPr>
    <p:cSldViewPr>
      <p:cViewPr>
        <p:scale>
          <a:sx n="100" d="100"/>
          <a:sy n="100" d="100"/>
        </p:scale>
        <p:origin x="-288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aa927387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aa920787.aspx" TargetMode="External"/><Relationship Id="rId2" Type="http://schemas.openxmlformats.org/officeDocument/2006/relationships/hyperlink" Target="https://msdn.microsoft.com/en-us/library/aa923923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aa927338.asp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Biblioteca Gráfica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Ricardo Luís Lachi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95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Detalhamento:</a:t>
            </a:r>
          </a:p>
          <a:p>
            <a:pPr lvl="1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que é o tipo DWORD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lvl="1" indent="0" algn="ctr">
              <a:buNone/>
            </a:pPr>
            <a:r>
              <a:rPr lang="pt-BR" dirty="0" err="1">
                <a:solidFill>
                  <a:srgbClr val="FFFF00"/>
                </a:solidFill>
              </a:rPr>
              <a:t>typedef</a:t>
            </a:r>
            <a:r>
              <a:rPr lang="pt-BR" dirty="0">
                <a:solidFill>
                  <a:srgbClr val="FFFF00"/>
                </a:solidFill>
              </a:rPr>
              <a:t> </a:t>
            </a:r>
            <a:r>
              <a:rPr lang="pt-BR" dirty="0" err="1">
                <a:solidFill>
                  <a:srgbClr val="FFFF00"/>
                </a:solidFill>
              </a:rPr>
              <a:t>unsigned</a:t>
            </a:r>
            <a:r>
              <a:rPr lang="pt-BR" dirty="0">
                <a:solidFill>
                  <a:srgbClr val="FFFF00"/>
                </a:solidFill>
              </a:rPr>
              <a:t> </a:t>
            </a:r>
            <a:r>
              <a:rPr lang="pt-BR" dirty="0" err="1">
                <a:solidFill>
                  <a:srgbClr val="FFFF00"/>
                </a:solidFill>
              </a:rPr>
              <a:t>long</a:t>
            </a:r>
            <a:r>
              <a:rPr lang="pt-BR" dirty="0">
                <a:solidFill>
                  <a:srgbClr val="FFFF00"/>
                </a:solidFill>
              </a:rPr>
              <a:t> </a:t>
            </a:r>
            <a:r>
              <a:rPr lang="pt-BR" dirty="0" smtClean="0">
                <a:solidFill>
                  <a:srgbClr val="FFFF00"/>
                </a:solidFill>
              </a:rPr>
              <a:t>DWORD</a:t>
            </a:r>
          </a:p>
          <a:p>
            <a:pPr marL="457200" lvl="1" indent="0" algn="ctr">
              <a:buNone/>
            </a:pPr>
            <a:endParaRPr lang="pt-B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dirty="0" smtClean="0"/>
              <a:t>Número de 32 bits sem sinal;</a:t>
            </a:r>
          </a:p>
          <a:p>
            <a:pPr lvl="2" algn="just"/>
            <a:r>
              <a:rPr lang="pt-BR" dirty="0" smtClean="0"/>
              <a:t>Intervalo de 0 a 4294967295;</a:t>
            </a:r>
          </a:p>
          <a:p>
            <a:pPr lvl="2" algn="just"/>
            <a:r>
              <a:rPr lang="pt-BR" dirty="0" smtClean="0"/>
              <a:t>Tipo declarado em </a:t>
            </a:r>
            <a:r>
              <a:rPr lang="pt-BR" dirty="0" err="1" smtClean="0"/>
              <a:t>InSafe.h</a:t>
            </a:r>
            <a:r>
              <a:rPr lang="pt-BR" dirty="0" smtClean="0"/>
              <a:t>.</a:t>
            </a:r>
          </a:p>
          <a:p>
            <a:pPr lvl="2" algn="just"/>
            <a:r>
              <a:rPr lang="pt-BR" dirty="0"/>
              <a:t>https://msdn.microsoft.com/en-us/library/windows/desktop/aa383751(v=vs.85).aspx</a:t>
            </a:r>
            <a:endParaRPr lang="pt-BR" dirty="0" smtClean="0"/>
          </a:p>
          <a:p>
            <a:pPr lvl="2" algn="just"/>
            <a:endParaRPr lang="pt-BR" dirty="0" smtClean="0"/>
          </a:p>
          <a:p>
            <a:pPr lvl="1" algn="just"/>
            <a:r>
              <a:rPr lang="pt-BR" dirty="0" smtClean="0"/>
              <a:t>Conclusão: COLORREF pode armazenar o que?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Analisando então a variável </a:t>
            </a:r>
            <a:r>
              <a:rPr lang="pt-BR" dirty="0" err="1" smtClean="0">
                <a:solidFill>
                  <a:srgbClr val="FFFF00"/>
                </a:solidFill>
              </a:rPr>
              <a:t>lineColor</a:t>
            </a:r>
            <a:r>
              <a:rPr lang="pt-BR" dirty="0" smtClean="0"/>
              <a:t> que foi declarada como do tipo COLORREF:</a:t>
            </a:r>
          </a:p>
          <a:p>
            <a:pPr marL="457200" lvl="1" indent="0">
              <a:buNone/>
            </a:pPr>
            <a:r>
              <a:rPr lang="pt-BR" dirty="0" err="1" smtClean="0">
                <a:solidFill>
                  <a:srgbClr val="FFFF00"/>
                </a:solidFill>
              </a:rPr>
              <a:t>typedef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>
                <a:solidFill>
                  <a:srgbClr val="FFFF00"/>
                </a:solidFill>
              </a:rPr>
              <a:t>DWORD COLORREF</a:t>
            </a:r>
          </a:p>
          <a:p>
            <a:pPr marL="457200" lvl="1" indent="0">
              <a:buNone/>
            </a:pPr>
            <a:r>
              <a:rPr lang="pt-BR" dirty="0" err="1" smtClean="0">
                <a:solidFill>
                  <a:srgbClr val="FFFF00"/>
                </a:solidFill>
              </a:rPr>
              <a:t>typedef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>
                <a:solidFill>
                  <a:srgbClr val="FFFF00"/>
                </a:solidFill>
              </a:rPr>
              <a:t>unsigned</a:t>
            </a:r>
            <a:r>
              <a:rPr lang="pt-BR" dirty="0">
                <a:solidFill>
                  <a:srgbClr val="FFFF00"/>
                </a:solidFill>
              </a:rPr>
              <a:t> </a:t>
            </a:r>
            <a:r>
              <a:rPr lang="pt-BR" dirty="0" err="1">
                <a:solidFill>
                  <a:srgbClr val="FFFF00"/>
                </a:solidFill>
              </a:rPr>
              <a:t>long</a:t>
            </a:r>
            <a:r>
              <a:rPr lang="pt-BR" dirty="0">
                <a:solidFill>
                  <a:srgbClr val="FFFF00"/>
                </a:solidFill>
              </a:rPr>
              <a:t> </a:t>
            </a:r>
            <a:r>
              <a:rPr lang="pt-BR" dirty="0" smtClean="0">
                <a:solidFill>
                  <a:srgbClr val="FFFF00"/>
                </a:solidFill>
              </a:rPr>
              <a:t>DWORD</a:t>
            </a:r>
          </a:p>
          <a:p>
            <a:pPr marL="457200" lvl="1" indent="0">
              <a:buNone/>
            </a:pPr>
            <a:endParaRPr lang="pt-BR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pt-BR" dirty="0" smtClean="0">
                <a:solidFill>
                  <a:srgbClr val="FFFF00"/>
                </a:solidFill>
              </a:rPr>
              <a:t>COLORREF </a:t>
            </a:r>
            <a:r>
              <a:rPr lang="pt-BR" dirty="0" err="1" smtClean="0">
                <a:solidFill>
                  <a:srgbClr val="FFFF00"/>
                </a:solidFill>
              </a:rPr>
              <a:t>lineColor</a:t>
            </a:r>
            <a:r>
              <a:rPr lang="pt-BR" dirty="0" smtClean="0">
                <a:solidFill>
                  <a:srgbClr val="FFFF00"/>
                </a:solidFill>
              </a:rPr>
              <a:t>;</a:t>
            </a:r>
          </a:p>
          <a:p>
            <a:pPr marL="457200" lvl="1" indent="0" algn="ctr">
              <a:buNone/>
            </a:pPr>
            <a:endParaRPr lang="pt-B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dirty="0" smtClean="0"/>
              <a:t>Logo, ela pode armazenar qualquer número de 32 bits sem sinal que representará uma cor. Por exemplo, seria válido escrever:</a:t>
            </a:r>
          </a:p>
          <a:p>
            <a:pPr marL="457200" lvl="1" indent="0" algn="ctr">
              <a:buNone/>
            </a:pPr>
            <a:r>
              <a:rPr lang="pt-BR" dirty="0" err="1" smtClean="0">
                <a:solidFill>
                  <a:srgbClr val="FFFF00"/>
                </a:solidFill>
              </a:rPr>
              <a:t>lineColor</a:t>
            </a:r>
            <a:r>
              <a:rPr lang="pt-BR" dirty="0" smtClean="0">
                <a:solidFill>
                  <a:srgbClr val="FFFF00"/>
                </a:solidFill>
              </a:rPr>
              <a:t> = 255;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Mas como saber que cor representa o número 255 armazenado em </a:t>
            </a:r>
            <a:r>
              <a:rPr lang="pt-BR" dirty="0" err="1" smtClean="0">
                <a:solidFill>
                  <a:srgbClr val="FFFF00"/>
                </a:solidFill>
              </a:rPr>
              <a:t>colorLine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Resposta: os 3 bytes de baixa ordem representam a intensidade de uma determinada cor.</a:t>
            </a:r>
          </a:p>
          <a:p>
            <a:pPr lvl="2"/>
            <a:r>
              <a:rPr lang="pt-BR" dirty="0" smtClean="0"/>
              <a:t>Byte mais baixa ordem = intensidade cor vermelha;</a:t>
            </a:r>
          </a:p>
          <a:p>
            <a:pPr lvl="2"/>
            <a:r>
              <a:rPr lang="pt-BR" dirty="0" smtClean="0"/>
              <a:t>Segundo byte = intensidade cor verde;</a:t>
            </a:r>
          </a:p>
          <a:p>
            <a:pPr lvl="2"/>
            <a:r>
              <a:rPr lang="pt-BR" dirty="0" smtClean="0"/>
              <a:t>Terceiro byte = intensidade cor azul.</a:t>
            </a:r>
          </a:p>
          <a:p>
            <a:pPr lvl="2"/>
            <a:r>
              <a:rPr lang="pt-BR" dirty="0" smtClean="0"/>
              <a:t>Quarto byte = deve ser zero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Nesse sentido, é mais fácil identificar as cores que estão sendo armazenadas se trabalharmos com os números no formato hexadecimal (0 a F).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Por exemplo: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dirty="0" err="1" smtClean="0"/>
              <a:t>lineColor</a:t>
            </a:r>
            <a:r>
              <a:rPr lang="pt-BR" dirty="0" smtClean="0"/>
              <a:t> = 0x000000FF;  /* cor vermelha */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dirty="0" err="1"/>
              <a:t>lineColor</a:t>
            </a:r>
            <a:r>
              <a:rPr lang="pt-BR" dirty="0"/>
              <a:t> = </a:t>
            </a:r>
            <a:r>
              <a:rPr lang="pt-BR" dirty="0" smtClean="0"/>
              <a:t>0x0000FF00;  /* </a:t>
            </a:r>
            <a:r>
              <a:rPr lang="pt-BR" dirty="0"/>
              <a:t>cor </a:t>
            </a:r>
            <a:r>
              <a:rPr lang="pt-BR" dirty="0" smtClean="0"/>
              <a:t>verde       */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dirty="0" err="1"/>
              <a:t>lineColor</a:t>
            </a:r>
            <a:r>
              <a:rPr lang="pt-BR" dirty="0"/>
              <a:t> = </a:t>
            </a:r>
            <a:r>
              <a:rPr lang="pt-BR" dirty="0" smtClean="0"/>
              <a:t>0x00FF0000</a:t>
            </a:r>
            <a:r>
              <a:rPr lang="pt-BR" dirty="0"/>
              <a:t>; </a:t>
            </a:r>
            <a:r>
              <a:rPr lang="pt-BR" dirty="0" smtClean="0"/>
              <a:t> /* </a:t>
            </a:r>
            <a:r>
              <a:rPr lang="pt-BR" dirty="0"/>
              <a:t>cor </a:t>
            </a:r>
            <a:r>
              <a:rPr lang="pt-BR" dirty="0" smtClean="0"/>
              <a:t>azul          */</a:t>
            </a:r>
            <a:endParaRPr lang="pt-BR" dirty="0"/>
          </a:p>
          <a:p>
            <a:pPr marL="971550" lvl="1" indent="-514350" algn="just">
              <a:buFont typeface="+mj-lt"/>
              <a:buAutoNum type="arabicPeriod"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Também é possível  atribuir os valores dos bytes de uma forma mais intuitiva por meio da macro RGB().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Essa macro é o acrônimo para  </a:t>
            </a:r>
            <a:r>
              <a:rPr lang="pt-BR" dirty="0" err="1" smtClean="0"/>
              <a:t>Red</a:t>
            </a:r>
            <a:r>
              <a:rPr lang="pt-BR" dirty="0" smtClean="0"/>
              <a:t> (R), Green (G), Blue (B), ou seja, as 3 intensidades de cores que podem ser utilizadas para definir uma cor específica.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marL="971550" lvl="1" indent="-514350" algn="just">
              <a:buFont typeface="+mj-lt"/>
              <a:buAutoNum type="arabicPeriod"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7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Ela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declarada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biblioteca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windows.h</a:t>
            </a:r>
            <a:r>
              <a:rPr lang="en-US" dirty="0" smtClean="0"/>
              <a:t>;</a:t>
            </a:r>
          </a:p>
          <a:p>
            <a:pPr marL="457200" lvl="1" indent="0" algn="just">
              <a:buNone/>
            </a:pPr>
            <a:r>
              <a:rPr lang="pt-BR" sz="2600" dirty="0">
                <a:hlinkClick r:id="rId2"/>
              </a:rPr>
              <a:t>https://</a:t>
            </a:r>
            <a:r>
              <a:rPr lang="pt-BR" sz="2600" dirty="0" smtClean="0">
                <a:hlinkClick r:id="rId2"/>
              </a:rPr>
              <a:t>msdn.microsoft.com/en-us/library/aa927387.aspx</a:t>
            </a:r>
            <a:endParaRPr lang="pt-BR" sz="2600" dirty="0" smtClean="0"/>
          </a:p>
          <a:p>
            <a:pPr marL="457200" lvl="1" indent="0" algn="just">
              <a:buNone/>
            </a:pPr>
            <a:endParaRPr lang="pt-BR" sz="2600" dirty="0" smtClean="0"/>
          </a:p>
          <a:p>
            <a:pPr algn="just"/>
            <a:r>
              <a:rPr lang="pt-BR" dirty="0" smtClean="0"/>
              <a:t>Sua sintaxe é:</a:t>
            </a:r>
          </a:p>
          <a:p>
            <a:pPr algn="just"/>
            <a:endParaRPr lang="pt-BR" dirty="0" smtClean="0"/>
          </a:p>
          <a:p>
            <a:pPr marL="0" indent="0" algn="ctr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COLORREF RGB(BYTE </a:t>
            </a:r>
            <a:r>
              <a:rPr lang="pt-BR" sz="2400" dirty="0" err="1">
                <a:solidFill>
                  <a:srgbClr val="FFFF00"/>
                </a:solidFill>
              </a:rPr>
              <a:t>byRed</a:t>
            </a:r>
            <a:r>
              <a:rPr lang="pt-BR" sz="2400" dirty="0">
                <a:solidFill>
                  <a:srgbClr val="FFFF00"/>
                </a:solidFill>
              </a:rPr>
              <a:t>, BYTE </a:t>
            </a:r>
            <a:r>
              <a:rPr lang="pt-BR" sz="2400" dirty="0" err="1">
                <a:solidFill>
                  <a:srgbClr val="FFFF00"/>
                </a:solidFill>
              </a:rPr>
              <a:t>byGreen</a:t>
            </a:r>
            <a:r>
              <a:rPr lang="pt-BR" sz="2400" dirty="0">
                <a:solidFill>
                  <a:srgbClr val="FFFF00"/>
                </a:solidFill>
              </a:rPr>
              <a:t>, BYTE </a:t>
            </a:r>
            <a:r>
              <a:rPr lang="pt-BR" sz="2400" dirty="0" err="1">
                <a:solidFill>
                  <a:srgbClr val="FFFF00"/>
                </a:solidFill>
              </a:rPr>
              <a:t>byBlue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 smtClean="0">
                <a:solidFill>
                  <a:srgbClr val="FFFF00"/>
                </a:solidFill>
              </a:rPr>
              <a:t>);</a:t>
            </a:r>
          </a:p>
          <a:p>
            <a:pPr marL="0" indent="0" algn="ctr"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pPr marL="800100" lvl="2" indent="0" algn="just">
              <a:buNone/>
            </a:pPr>
            <a:r>
              <a:rPr lang="pt-BR" sz="2600" dirty="0" smtClean="0"/>
              <a:t>Ou seja, para utilizá-la é só escrever algo do tipo:</a:t>
            </a:r>
          </a:p>
          <a:p>
            <a:pPr marL="800100" lvl="2" indent="0" algn="just">
              <a:buNone/>
            </a:pPr>
            <a:r>
              <a:rPr lang="pt-BR" sz="2600" dirty="0" smtClean="0">
                <a:solidFill>
                  <a:srgbClr val="FFFF00"/>
                </a:solidFill>
              </a:rPr>
              <a:t>COLORREF </a:t>
            </a:r>
            <a:r>
              <a:rPr lang="pt-BR" sz="2600" dirty="0" err="1" smtClean="0">
                <a:solidFill>
                  <a:srgbClr val="FFFF00"/>
                </a:solidFill>
              </a:rPr>
              <a:t>lineColor</a:t>
            </a:r>
            <a:r>
              <a:rPr lang="pt-BR" sz="2600" dirty="0" smtClean="0">
                <a:solidFill>
                  <a:srgbClr val="FFFF00"/>
                </a:solidFill>
              </a:rPr>
              <a:t>; </a:t>
            </a:r>
          </a:p>
          <a:p>
            <a:pPr marL="800100" lvl="2" indent="0" algn="just">
              <a:buNone/>
            </a:pPr>
            <a:r>
              <a:rPr lang="pt-BR" sz="2600" dirty="0" err="1" smtClean="0">
                <a:solidFill>
                  <a:srgbClr val="FFFF00"/>
                </a:solidFill>
              </a:rPr>
              <a:t>lineColor</a:t>
            </a:r>
            <a:r>
              <a:rPr lang="pt-BR" sz="2600" dirty="0" smtClean="0">
                <a:solidFill>
                  <a:srgbClr val="FFFF00"/>
                </a:solidFill>
              </a:rPr>
              <a:t> = RGB(0xFF, 0, 0);      /* cor VERMELHA */</a:t>
            </a:r>
          </a:p>
          <a:p>
            <a:pPr marL="800100" lvl="2" indent="0" algn="just">
              <a:buNone/>
            </a:pPr>
            <a:r>
              <a:rPr lang="en-US" sz="2600" dirty="0" err="1" smtClean="0">
                <a:solidFill>
                  <a:srgbClr val="FFFF00"/>
                </a:solidFill>
              </a:rPr>
              <a:t>lineColor</a:t>
            </a:r>
            <a:r>
              <a:rPr lang="en-US" sz="2600" dirty="0" smtClean="0">
                <a:solidFill>
                  <a:srgbClr val="FFFF00"/>
                </a:solidFill>
              </a:rPr>
              <a:t> = RGB(0, 0, 0xFF);     /* </a:t>
            </a:r>
            <a:r>
              <a:rPr lang="en-US" sz="2600" dirty="0" err="1" smtClean="0">
                <a:solidFill>
                  <a:srgbClr val="FFFF00"/>
                </a:solidFill>
              </a:rPr>
              <a:t>cor</a:t>
            </a:r>
            <a:r>
              <a:rPr lang="en-US" sz="2600" dirty="0" smtClean="0">
                <a:solidFill>
                  <a:srgbClr val="FFFF00"/>
                </a:solidFill>
              </a:rPr>
              <a:t> AZUL            */</a:t>
            </a:r>
            <a:endParaRPr lang="pt-BR" sz="2600" dirty="0" smtClean="0">
              <a:solidFill>
                <a:srgbClr val="FFFF00"/>
              </a:solidFill>
            </a:endParaRP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marL="971550" lvl="1" indent="-514350" algn="just">
              <a:buFont typeface="+mj-lt"/>
              <a:buAutoNum type="arabicPeriod"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RGB de fato é uma macro declarada do seguinte modo: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#</a:t>
            </a:r>
            <a:r>
              <a:rPr lang="pt-BR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RGB(r, g ,b) ((DWORD) (((BYTE) (r) | </a:t>
            </a: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((</a:t>
            </a:r>
            <a:r>
              <a:rPr lang="pt-BR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WORD) (g) &lt;&lt; 8)) | </a:t>
            </a: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b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(((</a:t>
            </a:r>
            <a:r>
              <a:rPr lang="pt-BR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DWORD) (BYTE) (b)) &lt;&lt; 16))) </a:t>
            </a:r>
            <a:endParaRPr lang="pt-BR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Detalhes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“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lógico</a:t>
            </a:r>
            <a:r>
              <a:rPr lang="en-US" dirty="0" smtClean="0"/>
              <a:t>” bit-a-bit dos 3 bytes;</a:t>
            </a:r>
          </a:p>
          <a:p>
            <a:pPr lvl="1" algn="just"/>
            <a:r>
              <a:rPr lang="en-US" dirty="0" err="1" smtClean="0"/>
              <a:t>Primeiro</a:t>
            </a:r>
            <a:r>
              <a:rPr lang="en-US" dirty="0" smtClean="0"/>
              <a:t> byte do </a:t>
            </a:r>
            <a:r>
              <a:rPr lang="en-US" dirty="0" err="1" smtClean="0"/>
              <a:t>tipo</a:t>
            </a:r>
            <a:r>
              <a:rPr lang="en-US" dirty="0" smtClean="0"/>
              <a:t> BYTE;</a:t>
            </a:r>
          </a:p>
          <a:p>
            <a:pPr lvl="1" algn="just"/>
            <a:r>
              <a:rPr lang="en-US" dirty="0" smtClean="0"/>
              <a:t>Segundo byte do </a:t>
            </a:r>
            <a:r>
              <a:rPr lang="en-US" dirty="0" err="1" smtClean="0"/>
              <a:t>tipo</a:t>
            </a:r>
            <a:r>
              <a:rPr lang="en-US" dirty="0" smtClean="0"/>
              <a:t> WORD e shift à </a:t>
            </a:r>
            <a:r>
              <a:rPr lang="en-US" dirty="0" err="1" smtClean="0"/>
              <a:t>esquerda</a:t>
            </a:r>
            <a:r>
              <a:rPr lang="en-US" dirty="0" smtClean="0"/>
              <a:t> de 8 bits;</a:t>
            </a:r>
          </a:p>
          <a:p>
            <a:pPr lvl="1" algn="just"/>
            <a:r>
              <a:rPr lang="en-US" dirty="0" err="1" smtClean="0"/>
              <a:t>Terceiro</a:t>
            </a:r>
            <a:r>
              <a:rPr lang="en-US" dirty="0" smtClean="0"/>
              <a:t> byte do </a:t>
            </a:r>
            <a:r>
              <a:rPr lang="en-US" dirty="0" err="1" smtClean="0"/>
              <a:t>tipo</a:t>
            </a:r>
            <a:r>
              <a:rPr lang="en-US" dirty="0" smtClean="0"/>
              <a:t> DWORD e shift à </a:t>
            </a:r>
            <a:r>
              <a:rPr lang="en-US" dirty="0" err="1" smtClean="0"/>
              <a:t>esquerda</a:t>
            </a:r>
            <a:r>
              <a:rPr lang="en-US" dirty="0" smtClean="0"/>
              <a:t> de 16 bits;</a:t>
            </a:r>
          </a:p>
          <a:p>
            <a:pPr lvl="1" algn="just"/>
            <a:r>
              <a:rPr lang="en-US" dirty="0" err="1" smtClean="0"/>
              <a:t>Resultado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DWORD;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/>
              <a:t>Caso deseje manipular as componentes individuais de uma cor, pode usar as seguintes macros:</a:t>
            </a:r>
          </a:p>
          <a:p>
            <a:pPr algn="just"/>
            <a:endParaRPr lang="pt-BR" sz="2800" dirty="0" smtClean="0"/>
          </a:p>
          <a:p>
            <a:pPr lvl="1" algn="just"/>
            <a:r>
              <a:rPr lang="en-US" sz="2000" dirty="0" err="1" smtClean="0"/>
              <a:t>GetRValue</a:t>
            </a:r>
            <a:r>
              <a:rPr lang="en-US" sz="2000" dirty="0" smtClean="0"/>
              <a:t>;   /* </a:t>
            </a:r>
            <a:r>
              <a:rPr lang="en-US" sz="2000" dirty="0" err="1" smtClean="0"/>
              <a:t>intensidade</a:t>
            </a:r>
            <a:r>
              <a:rPr lang="en-US" sz="2000" dirty="0" smtClean="0"/>
              <a:t> da </a:t>
            </a:r>
            <a:r>
              <a:rPr lang="en-US" sz="2000" dirty="0" err="1" smtClean="0"/>
              <a:t>cor</a:t>
            </a:r>
            <a:r>
              <a:rPr lang="en-US" sz="2000" dirty="0" smtClean="0"/>
              <a:t> RED */</a:t>
            </a:r>
          </a:p>
          <a:p>
            <a:pPr marL="457200" lvl="1" indent="0" algn="just"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msdn.microsoft.com/en-us/library/aa923923.aspx</a:t>
            </a:r>
            <a:endParaRPr lang="en-US" sz="2000" dirty="0" smtClean="0"/>
          </a:p>
          <a:p>
            <a:pPr marL="457200" lvl="1" indent="0" algn="just">
              <a:buNone/>
            </a:pPr>
            <a:endParaRPr lang="en-US" sz="2000" dirty="0" smtClean="0"/>
          </a:p>
          <a:p>
            <a:pPr lvl="1" algn="just"/>
            <a:r>
              <a:rPr lang="en-US" sz="2000" dirty="0" err="1" smtClean="0"/>
              <a:t>GetGValue</a:t>
            </a:r>
            <a:r>
              <a:rPr lang="en-US" sz="2000" dirty="0" smtClean="0"/>
              <a:t>;  /* </a:t>
            </a:r>
            <a:r>
              <a:rPr lang="en-US" sz="2000" dirty="0" err="1" smtClean="0"/>
              <a:t>intensidade</a:t>
            </a:r>
            <a:r>
              <a:rPr lang="en-US" sz="2000" dirty="0" smtClean="0"/>
              <a:t> da </a:t>
            </a:r>
            <a:r>
              <a:rPr lang="en-US" sz="2000" dirty="0" err="1" smtClean="0"/>
              <a:t>cor</a:t>
            </a:r>
            <a:r>
              <a:rPr lang="en-US" sz="2000" dirty="0" smtClean="0"/>
              <a:t> GREEN */</a:t>
            </a:r>
          </a:p>
          <a:p>
            <a:pPr marL="457200" lvl="1" indent="0" algn="just"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msdn.microsoft.com/en-us/library/aa920787.aspx</a:t>
            </a:r>
            <a:endParaRPr lang="en-US" sz="2000" dirty="0" smtClean="0"/>
          </a:p>
          <a:p>
            <a:pPr marL="457200" lvl="1" indent="0" algn="just">
              <a:buNone/>
            </a:pPr>
            <a:endParaRPr lang="en-US" sz="2000" dirty="0" smtClean="0"/>
          </a:p>
          <a:p>
            <a:pPr lvl="1" algn="just"/>
            <a:r>
              <a:rPr lang="en-US" sz="2000" dirty="0" err="1" smtClean="0"/>
              <a:t>GetBValue</a:t>
            </a:r>
            <a:r>
              <a:rPr lang="en-US" sz="2000" dirty="0" smtClean="0"/>
              <a:t>;  /* </a:t>
            </a:r>
            <a:r>
              <a:rPr lang="en-US" sz="2000" dirty="0" err="1" smtClean="0"/>
              <a:t>intensidade</a:t>
            </a:r>
            <a:r>
              <a:rPr lang="en-US" sz="2000" dirty="0" smtClean="0"/>
              <a:t> da </a:t>
            </a:r>
            <a:r>
              <a:rPr lang="en-US" sz="2000" dirty="0" err="1" smtClean="0"/>
              <a:t>cor</a:t>
            </a:r>
            <a:r>
              <a:rPr lang="en-US" sz="2000" dirty="0" smtClean="0"/>
              <a:t> BLUE */</a:t>
            </a:r>
          </a:p>
          <a:p>
            <a:pPr marL="457200" lvl="1" indent="0" algn="just">
              <a:buNone/>
            </a:pPr>
            <a:r>
              <a:rPr lang="pt-BR" sz="2000" dirty="0" smtClean="0"/>
              <a:t>     </a:t>
            </a:r>
            <a:r>
              <a:rPr lang="pt-BR" sz="2000" dirty="0" smtClean="0">
                <a:hlinkClick r:id="rId4"/>
              </a:rPr>
              <a:t>https</a:t>
            </a:r>
            <a:r>
              <a:rPr lang="pt-BR" sz="2000" dirty="0">
                <a:hlinkClick r:id="rId4"/>
              </a:rPr>
              <a:t>://</a:t>
            </a:r>
            <a:r>
              <a:rPr lang="pt-BR" sz="2000" dirty="0" smtClean="0">
                <a:hlinkClick r:id="rId4"/>
              </a:rPr>
              <a:t>msdn.microsoft.com/en-us/library/aa927338.aspx</a:t>
            </a:r>
            <a:endParaRPr lang="pt-BR" sz="2000" dirty="0" smtClean="0"/>
          </a:p>
          <a:p>
            <a:pPr marL="457200" lvl="1" indent="0" algn="just">
              <a:buNone/>
            </a:pPr>
            <a:endParaRPr lang="pt-BR" sz="20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Sintaxe dessas macros:</a:t>
            </a:r>
          </a:p>
          <a:p>
            <a:pPr lvl="1" algn="just"/>
            <a:r>
              <a:rPr lang="pt-BR" sz="2400" dirty="0">
                <a:solidFill>
                  <a:srgbClr val="FFFF00"/>
                </a:solidFill>
              </a:rPr>
              <a:t>BYTE </a:t>
            </a:r>
            <a:r>
              <a:rPr lang="pt-BR" sz="2400" dirty="0" err="1">
                <a:solidFill>
                  <a:srgbClr val="FFFF00"/>
                </a:solidFill>
              </a:rPr>
              <a:t>GetRValue</a:t>
            </a:r>
            <a:r>
              <a:rPr lang="pt-BR" sz="2400" dirty="0">
                <a:solidFill>
                  <a:srgbClr val="FFFF00"/>
                </a:solidFill>
              </a:rPr>
              <a:t>( DWORD </a:t>
            </a:r>
            <a:r>
              <a:rPr lang="pt-BR" sz="2400" dirty="0" err="1">
                <a:solidFill>
                  <a:srgbClr val="FFFF00"/>
                </a:solidFill>
              </a:rPr>
              <a:t>rgb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 smtClean="0">
                <a:solidFill>
                  <a:srgbClr val="FFFF00"/>
                </a:solidFill>
              </a:rPr>
              <a:t>);</a:t>
            </a:r>
          </a:p>
          <a:p>
            <a:pPr lvl="1" algn="just"/>
            <a:r>
              <a:rPr lang="pt-BR" sz="2400" dirty="0" smtClean="0">
                <a:solidFill>
                  <a:srgbClr val="FFFF00"/>
                </a:solidFill>
              </a:rPr>
              <a:t>BYTE </a:t>
            </a:r>
            <a:r>
              <a:rPr lang="pt-BR" sz="2400" dirty="0" err="1">
                <a:solidFill>
                  <a:srgbClr val="FFFF00"/>
                </a:solidFill>
              </a:rPr>
              <a:t>GetGValue</a:t>
            </a:r>
            <a:r>
              <a:rPr lang="pt-BR" sz="2400" dirty="0">
                <a:solidFill>
                  <a:srgbClr val="FFFF00"/>
                </a:solidFill>
              </a:rPr>
              <a:t>( DWORD </a:t>
            </a:r>
            <a:r>
              <a:rPr lang="pt-BR" sz="2400" dirty="0" err="1">
                <a:solidFill>
                  <a:srgbClr val="FFFF00"/>
                </a:solidFill>
              </a:rPr>
              <a:t>rgb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 smtClean="0">
                <a:solidFill>
                  <a:srgbClr val="FFFF00"/>
                </a:solidFill>
              </a:rPr>
              <a:t>);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algn="just"/>
            <a:r>
              <a:rPr lang="pt-BR" sz="2400" dirty="0">
                <a:solidFill>
                  <a:srgbClr val="FFFF00"/>
                </a:solidFill>
              </a:rPr>
              <a:t>BYTE </a:t>
            </a:r>
            <a:r>
              <a:rPr lang="pt-BR" sz="2400" dirty="0" err="1">
                <a:solidFill>
                  <a:srgbClr val="FFFF00"/>
                </a:solidFill>
              </a:rPr>
              <a:t>GetBValue</a:t>
            </a:r>
            <a:r>
              <a:rPr lang="pt-BR" sz="2400" dirty="0">
                <a:solidFill>
                  <a:srgbClr val="FFFF00"/>
                </a:solidFill>
              </a:rPr>
              <a:t>( DWORD </a:t>
            </a:r>
            <a:r>
              <a:rPr lang="pt-BR" sz="2400" dirty="0" err="1">
                <a:solidFill>
                  <a:srgbClr val="FFFF00"/>
                </a:solidFill>
              </a:rPr>
              <a:t>rgb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 smtClean="0">
                <a:solidFill>
                  <a:srgbClr val="FFFF00"/>
                </a:solidFill>
              </a:rPr>
              <a:t>);</a:t>
            </a:r>
          </a:p>
          <a:p>
            <a:pPr lvl="1" algn="just"/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r>
              <a:rPr lang="pt-BR" dirty="0" smtClean="0"/>
              <a:t>Recebe como parâmetro uma variável do tipo DWORD (equivalente a COLORREF, lembram?) e retorna um byte contendo o valor da componente da cor solicitada.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4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err="1" smtClean="0"/>
              <a:t>Exemplo</a:t>
            </a:r>
            <a:r>
              <a:rPr lang="en-US" dirty="0" smtClean="0"/>
              <a:t>: </a:t>
            </a:r>
            <a:r>
              <a:rPr lang="en-US" dirty="0" err="1" smtClean="0"/>
              <a:t>qual</a:t>
            </a:r>
            <a:r>
              <a:rPr lang="en-US" dirty="0" smtClean="0"/>
              <a:t> o valor da </a:t>
            </a:r>
            <a:r>
              <a:rPr lang="en-US" dirty="0" err="1" smtClean="0"/>
              <a:t>componente</a:t>
            </a:r>
            <a:r>
              <a:rPr lang="en-US" dirty="0" smtClean="0"/>
              <a:t> </a:t>
            </a:r>
            <a:r>
              <a:rPr lang="en-US" dirty="0" err="1" smtClean="0"/>
              <a:t>vermelha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armazenada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determinada</a:t>
            </a:r>
            <a:r>
              <a:rPr lang="en-US" dirty="0" smtClean="0"/>
              <a:t> </a:t>
            </a:r>
            <a:r>
              <a:rPr lang="en-US" dirty="0" err="1" smtClean="0"/>
              <a:t>variável</a:t>
            </a:r>
            <a:r>
              <a:rPr lang="en-US" dirty="0" smtClean="0"/>
              <a:t> COLORREF?</a:t>
            </a:r>
          </a:p>
          <a:p>
            <a:pPr marL="0" indent="0" algn="just">
              <a:buNone/>
            </a:pPr>
            <a:endParaRPr lang="en-US" dirty="0"/>
          </a:p>
          <a:p>
            <a:pPr marL="400050" lvl="1" indent="0"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COLORREF </a:t>
            </a:r>
            <a:r>
              <a:rPr lang="en-US" dirty="0" err="1" smtClean="0">
                <a:solidFill>
                  <a:srgbClr val="FFFF00"/>
                </a:solidFill>
              </a:rPr>
              <a:t>colorLine</a:t>
            </a:r>
            <a:r>
              <a:rPr lang="en-US" dirty="0" smtClean="0">
                <a:solidFill>
                  <a:srgbClr val="FFFF00"/>
                </a:solidFill>
              </a:rPr>
              <a:t>;</a:t>
            </a:r>
          </a:p>
          <a:p>
            <a:pPr marL="400050" lvl="1" indent="0"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BYTE </a:t>
            </a:r>
            <a:r>
              <a:rPr lang="en-US" dirty="0" err="1" smtClean="0">
                <a:solidFill>
                  <a:srgbClr val="FFFF00"/>
                </a:solidFill>
              </a:rPr>
              <a:t>redComponent</a:t>
            </a:r>
            <a:r>
              <a:rPr lang="en-US" dirty="0" smtClean="0">
                <a:solidFill>
                  <a:srgbClr val="FFFF00"/>
                </a:solidFill>
              </a:rPr>
              <a:t>;</a:t>
            </a:r>
          </a:p>
          <a:p>
            <a:pPr marL="400050" lvl="1" indent="0" algn="just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400050" lvl="1" indent="0" algn="just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colorLine</a:t>
            </a:r>
            <a:r>
              <a:rPr lang="en-US" dirty="0" smtClean="0">
                <a:solidFill>
                  <a:srgbClr val="FFFF00"/>
                </a:solidFill>
              </a:rPr>
              <a:t> = RGB(128, 54, 34);</a:t>
            </a:r>
          </a:p>
          <a:p>
            <a:pPr marL="400050" lvl="1" indent="0" algn="just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redComponent</a:t>
            </a:r>
            <a:r>
              <a:rPr lang="en-US" dirty="0" smtClean="0">
                <a:solidFill>
                  <a:srgbClr val="FFFF00"/>
                </a:solidFill>
              </a:rPr>
              <a:t>  = </a:t>
            </a:r>
            <a:r>
              <a:rPr lang="en-US" dirty="0" err="1" smtClean="0">
                <a:solidFill>
                  <a:srgbClr val="FFFF00"/>
                </a:solidFill>
              </a:rPr>
              <a:t>GetRValue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 smtClean="0">
                <a:solidFill>
                  <a:srgbClr val="FFFF00"/>
                </a:solidFill>
              </a:rPr>
              <a:t>colorLine</a:t>
            </a:r>
            <a:r>
              <a:rPr lang="en-US" dirty="0" smtClean="0">
                <a:solidFill>
                  <a:srgbClr val="FFFF00"/>
                </a:solidFill>
              </a:rPr>
              <a:t>); </a:t>
            </a:r>
          </a:p>
          <a:p>
            <a:pPr marL="400050" lvl="1" indent="0" algn="just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400050" lvl="1" indent="0"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/* </a:t>
            </a:r>
            <a:r>
              <a:rPr lang="en-US" dirty="0" err="1" smtClean="0">
                <a:solidFill>
                  <a:srgbClr val="FFFF00"/>
                </a:solidFill>
              </a:rPr>
              <a:t>Imprime</a:t>
            </a:r>
            <a:r>
              <a:rPr lang="en-US" dirty="0" smtClean="0">
                <a:solidFill>
                  <a:srgbClr val="FFFF00"/>
                </a:solidFill>
              </a:rPr>
              <a:t> o valor da component RED, </a:t>
            </a:r>
            <a:r>
              <a:rPr lang="en-US" dirty="0" err="1" smtClean="0">
                <a:solidFill>
                  <a:srgbClr val="FFFF00"/>
                </a:solidFill>
              </a:rPr>
              <a:t>ou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seja</a:t>
            </a:r>
            <a:r>
              <a:rPr lang="en-US" dirty="0" smtClean="0">
                <a:solidFill>
                  <a:srgbClr val="FFFF00"/>
                </a:solidFill>
              </a:rPr>
              <a:t>, 128 */</a:t>
            </a:r>
            <a:endParaRPr lang="en-US" dirty="0">
              <a:solidFill>
                <a:srgbClr val="FFFF00"/>
              </a:solidFill>
            </a:endParaRPr>
          </a:p>
          <a:p>
            <a:pPr marL="400050" lvl="1" indent="0" algn="just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(“%d”, </a:t>
            </a:r>
            <a:r>
              <a:rPr lang="en-US" dirty="0" err="1" smtClean="0">
                <a:solidFill>
                  <a:srgbClr val="FFFF00"/>
                </a:solidFill>
              </a:rPr>
              <a:t>redComponent</a:t>
            </a:r>
            <a:r>
              <a:rPr lang="en-US" dirty="0" smtClean="0">
                <a:solidFill>
                  <a:srgbClr val="FFFF00"/>
                </a:solidFill>
              </a:rPr>
              <a:t>);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local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Pasta “</a:t>
            </a:r>
            <a:r>
              <a:rPr lang="en-US" dirty="0" err="1" smtClean="0"/>
              <a:t>Arquivos</a:t>
            </a:r>
            <a:r>
              <a:rPr lang="en-US" dirty="0" smtClean="0"/>
              <a:t> </a:t>
            </a:r>
            <a:r>
              <a:rPr lang="en-US" dirty="0" err="1" smtClean="0"/>
              <a:t>úteis</a:t>
            </a:r>
            <a:r>
              <a:rPr lang="en-US" dirty="0" smtClean="0"/>
              <a:t>”</a:t>
            </a:r>
          </a:p>
          <a:p>
            <a:pPr lvl="1" algn="just"/>
            <a:r>
              <a:rPr lang="en-US" dirty="0" smtClean="0"/>
              <a:t>Pasta “</a:t>
            </a:r>
            <a:r>
              <a:rPr lang="en-US" dirty="0" err="1" smtClean="0"/>
              <a:t>Biblioteca</a:t>
            </a:r>
            <a:r>
              <a:rPr lang="en-US" dirty="0" smtClean="0"/>
              <a:t> graphics”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err="1" smtClean="0"/>
              <a:t>Arquivos</a:t>
            </a:r>
            <a:r>
              <a:rPr lang="en-US" dirty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/>
              <a:t>“</a:t>
            </a:r>
            <a:r>
              <a:rPr lang="en-US" dirty="0" smtClean="0"/>
              <a:t>Readme.txt</a:t>
            </a:r>
          </a:p>
          <a:p>
            <a:pPr lvl="1" algn="just"/>
            <a:r>
              <a:rPr lang="en-US" dirty="0" smtClean="0"/>
              <a:t>“</a:t>
            </a:r>
            <a:r>
              <a:rPr lang="en-US" dirty="0" err="1" smtClean="0"/>
              <a:t>graphics_vX.X.h</a:t>
            </a:r>
            <a:r>
              <a:rPr lang="en-US" dirty="0" smtClean="0"/>
              <a:t>”</a:t>
            </a:r>
          </a:p>
          <a:p>
            <a:pPr lvl="1" algn="just"/>
            <a:r>
              <a:rPr lang="en-US" dirty="0" smtClean="0"/>
              <a:t>“</a:t>
            </a:r>
            <a:r>
              <a:rPr lang="en-US" dirty="0" err="1" smtClean="0"/>
              <a:t>graphics_vX.X.c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63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Exemplo de código que desenha uma linha na tela:</a:t>
            </a:r>
          </a:p>
          <a:p>
            <a:pPr marL="0" indent="0" algn="just">
              <a:buNone/>
            </a:pPr>
            <a:endParaRPr lang="en-US" dirty="0"/>
          </a:p>
          <a:p>
            <a:pPr marL="400050" lvl="1" indent="0"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COLORREF </a:t>
            </a:r>
            <a:r>
              <a:rPr lang="en-US" dirty="0" err="1" smtClean="0">
                <a:solidFill>
                  <a:srgbClr val="FFFF00"/>
                </a:solidFill>
              </a:rPr>
              <a:t>colorLine</a:t>
            </a:r>
            <a:r>
              <a:rPr lang="en-US" dirty="0" smtClean="0">
                <a:solidFill>
                  <a:srgbClr val="FFFF00"/>
                </a:solidFill>
              </a:rPr>
              <a:t>;</a:t>
            </a:r>
          </a:p>
          <a:p>
            <a:pPr marL="400050" lvl="1" indent="0" algn="just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400050" lvl="1" indent="0" algn="just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colorLine</a:t>
            </a:r>
            <a:r>
              <a:rPr lang="en-US" dirty="0" smtClean="0">
                <a:solidFill>
                  <a:srgbClr val="FFFF00"/>
                </a:solidFill>
              </a:rPr>
              <a:t> = RGB(0xFF, 00, 00);  /* </a:t>
            </a:r>
            <a:r>
              <a:rPr lang="en-US" dirty="0" err="1" smtClean="0">
                <a:solidFill>
                  <a:srgbClr val="FFFF00"/>
                </a:solidFill>
              </a:rPr>
              <a:t>equivalente</a:t>
            </a:r>
            <a:r>
              <a:rPr lang="en-US" dirty="0" smtClean="0">
                <a:solidFill>
                  <a:srgbClr val="FFFF00"/>
                </a:solidFill>
              </a:rPr>
              <a:t> a </a:t>
            </a:r>
            <a:r>
              <a:rPr lang="en-US" dirty="0" err="1" smtClean="0">
                <a:solidFill>
                  <a:srgbClr val="FFFF00"/>
                </a:solidFill>
              </a:rPr>
              <a:t>escrever</a:t>
            </a:r>
            <a:r>
              <a:rPr lang="en-US" dirty="0" smtClean="0">
                <a:solidFill>
                  <a:srgbClr val="FFFF00"/>
                </a:solidFill>
              </a:rPr>
              <a:t> 0xFF */</a:t>
            </a:r>
          </a:p>
          <a:p>
            <a:pPr marL="400050" lvl="1" indent="0" algn="just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400050" lvl="1" indent="0" algn="just">
              <a:buNone/>
            </a:pPr>
            <a:r>
              <a:rPr lang="en-US" dirty="0" err="1">
                <a:solidFill>
                  <a:srgbClr val="FFFF00"/>
                </a:solidFill>
              </a:rPr>
              <a:t>l</a:t>
            </a:r>
            <a:r>
              <a:rPr lang="en-US" dirty="0" err="1" smtClean="0">
                <a:solidFill>
                  <a:srgbClr val="FFFF00"/>
                </a:solidFill>
              </a:rPr>
              <a:t>inha</a:t>
            </a:r>
            <a:r>
              <a:rPr lang="en-US" dirty="0" smtClean="0">
                <a:solidFill>
                  <a:srgbClr val="FFFF00"/>
                </a:solidFill>
              </a:rPr>
              <a:t>(100, 100, 200, 100, </a:t>
            </a:r>
            <a:r>
              <a:rPr lang="en-US" dirty="0" err="1" smtClean="0">
                <a:solidFill>
                  <a:srgbClr val="FFFF00"/>
                </a:solidFill>
              </a:rPr>
              <a:t>colorLine</a:t>
            </a:r>
            <a:r>
              <a:rPr lang="en-US" dirty="0" smtClean="0">
                <a:solidFill>
                  <a:srgbClr val="FFFF00"/>
                </a:solidFill>
              </a:rPr>
              <a:t>);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Contém a implementação das funções especificadas no arquivo “</a:t>
            </a:r>
            <a:r>
              <a:rPr lang="pt-BR" dirty="0" err="1" smtClean="0"/>
              <a:t>graphics_vX.X.h</a:t>
            </a:r>
            <a:r>
              <a:rPr lang="pt-BR" dirty="0" smtClean="0"/>
              <a:t>”;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Desnecessário consultar. Somente aqueles que desejam eventualmente saber mais à fundo como são as implementações das funções.</a:t>
            </a:r>
            <a:endParaRPr lang="pt-BR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graphics_vX.X.c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1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compilar?</a:t>
            </a:r>
          </a:p>
          <a:p>
            <a:pPr algn="just"/>
            <a:endParaRPr lang="pt-BR" dirty="0" smtClean="0"/>
          </a:p>
          <a:p>
            <a:pPr lvl="1" algn="just"/>
            <a:r>
              <a:rPr lang="en-US" dirty="0" smtClean="0">
                <a:solidFill>
                  <a:srgbClr val="FFFF00"/>
                </a:solidFill>
              </a:rPr>
              <a:t>No </a:t>
            </a:r>
            <a:r>
              <a:rPr lang="en-US" dirty="0" err="1" smtClean="0">
                <a:solidFill>
                  <a:srgbClr val="FFFF00"/>
                </a:solidFill>
              </a:rPr>
              <a:t>próprio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arquivo</a:t>
            </a:r>
            <a:r>
              <a:rPr lang="en-US" dirty="0" smtClean="0">
                <a:solidFill>
                  <a:srgbClr val="FFFF00"/>
                </a:solidFill>
              </a:rPr>
              <a:t> “</a:t>
            </a:r>
            <a:r>
              <a:rPr lang="en-US" dirty="0" err="1" smtClean="0">
                <a:solidFill>
                  <a:srgbClr val="FFFF00"/>
                </a:solidFill>
              </a:rPr>
              <a:t>graphics_vX.X.h</a:t>
            </a:r>
            <a:r>
              <a:rPr lang="en-US" dirty="0" smtClean="0">
                <a:solidFill>
                  <a:srgbClr val="FFFF00"/>
                </a:solidFill>
              </a:rPr>
              <a:t> tem a </a:t>
            </a:r>
            <a:r>
              <a:rPr lang="en-US" dirty="0" err="1" smtClean="0">
                <a:solidFill>
                  <a:srgbClr val="FFFF00"/>
                </a:solidFill>
              </a:rPr>
              <a:t>linha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compilação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necessária</a:t>
            </a:r>
            <a:r>
              <a:rPr lang="en-US" dirty="0" smtClean="0">
                <a:solidFill>
                  <a:srgbClr val="FFFF00"/>
                </a:solidFill>
              </a:rPr>
              <a:t> para </a:t>
            </a:r>
            <a:r>
              <a:rPr lang="en-US" dirty="0" err="1" smtClean="0">
                <a:solidFill>
                  <a:srgbClr val="FFFF00"/>
                </a:solidFill>
              </a:rPr>
              <a:t>ser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possível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gerar</a:t>
            </a:r>
            <a:r>
              <a:rPr lang="en-US" dirty="0" smtClean="0">
                <a:solidFill>
                  <a:srgbClr val="FFFF00"/>
                </a:solidFill>
              </a:rPr>
              <a:t> um </a:t>
            </a:r>
            <a:r>
              <a:rPr lang="en-US" dirty="0" err="1" smtClean="0">
                <a:solidFill>
                  <a:srgbClr val="FFFF00"/>
                </a:solidFill>
              </a:rPr>
              <a:t>executável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que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contenha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chamadas</a:t>
            </a:r>
            <a:r>
              <a:rPr lang="en-US" dirty="0" smtClean="0">
                <a:solidFill>
                  <a:srgbClr val="FFFF00"/>
                </a:solidFill>
              </a:rPr>
              <a:t> a </a:t>
            </a:r>
            <a:r>
              <a:rPr lang="en-US" dirty="0" err="1" smtClean="0">
                <a:solidFill>
                  <a:srgbClr val="FFFF00"/>
                </a:solidFill>
              </a:rPr>
              <a:t>funções</a:t>
            </a:r>
            <a:r>
              <a:rPr lang="en-US" dirty="0" smtClean="0">
                <a:solidFill>
                  <a:srgbClr val="FFFF00"/>
                </a:solidFill>
              </a:rPr>
              <a:t> da </a:t>
            </a:r>
            <a:r>
              <a:rPr lang="en-US" dirty="0" err="1" smtClean="0">
                <a:solidFill>
                  <a:srgbClr val="FFFF00"/>
                </a:solidFill>
              </a:rPr>
              <a:t>biblioteca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gráfica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r>
              <a:rPr lang="en-US" dirty="0" smtClean="0"/>
              <a:t> 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Abram e </a:t>
            </a:r>
            <a:r>
              <a:rPr lang="en-US" dirty="0" err="1" smtClean="0"/>
              <a:t>vejam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.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como compilar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sz="22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gcc</a:t>
            </a:r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–o prog.exe   </a:t>
            </a:r>
            <a:r>
              <a:rPr lang="en-US" sz="22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prog.c</a:t>
            </a:r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2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graphics_vX.X.c</a:t>
            </a:r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–lgdi32   –Wall   –</a:t>
            </a:r>
            <a:r>
              <a:rPr lang="pt-BR" sz="22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pedantic</a:t>
            </a:r>
            <a:r>
              <a:rPr lang="pt-BR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pt-BR" sz="22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Wextra</a:t>
            </a:r>
            <a:endParaRPr lang="pt-BR" sz="2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Observações: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 algn="just">
              <a:buFont typeface="+mj-lt"/>
              <a:buAutoNum type="alphaLcParenR"/>
            </a:pP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-lgdi32 =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inclui a biblioteca gráfica gdi32 do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windows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b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que seja possível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trablahar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em modo gráfico</a:t>
            </a: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57250" lvl="1" indent="-457200" algn="just">
              <a:buFont typeface="+mj-lt"/>
              <a:buAutoNum type="alphaLcParenR"/>
            </a:pPr>
            <a:endParaRPr lang="pt-BR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 algn="just">
              <a:buFont typeface="+mj-lt"/>
              <a:buAutoNum type="alphaLcParenR"/>
            </a:pPr>
            <a:r>
              <a:rPr lang="pt-BR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graphics_vX.X.c</a:t>
            </a: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compila junto as implementações das </a:t>
            </a:r>
            <a:b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funções definidas em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graphics.h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57250" lvl="1" indent="-457200" algn="just">
              <a:buFont typeface="+mj-lt"/>
              <a:buAutoNum type="alphaLcParenR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 algn="just">
              <a:buFont typeface="+mj-lt"/>
              <a:buAutoNum type="alphaLcParenR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esquercer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que deve colocar uma linha </a:t>
            </a:r>
            <a:b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#include “</a:t>
            </a:r>
            <a:r>
              <a:rPr lang="pt-BR" sz="20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graphics_vX.X.h</a:t>
            </a: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arquivo contendo  o código-fonte que faz chamadas as funções da biblioteca gráfica.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como compilar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4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Fazer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exercícios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para praticar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4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smtClean="0">
                <a:solidFill>
                  <a:schemeClr val="accent6">
                    <a:lumMod val="75000"/>
                  </a:schemeClr>
                </a:solidFill>
              </a:rPr>
              <a:t>Readme.txt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Deve ser o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primeiro</a:t>
            </a:r>
            <a:r>
              <a:rPr lang="pt-BR" dirty="0" smtClean="0"/>
              <a:t> arquivo lido. </a:t>
            </a:r>
          </a:p>
          <a:p>
            <a:pPr lvl="1" algn="just"/>
            <a:r>
              <a:rPr lang="pt-BR" dirty="0" smtClean="0"/>
              <a:t>Nele consta todo o histórico de evolução da biblioteca e as melhorias feitas.</a:t>
            </a:r>
          </a:p>
          <a:p>
            <a:pPr algn="just"/>
            <a:r>
              <a:rPr lang="pt-BR" dirty="0" smtClean="0"/>
              <a:t>Nele devem identificar qual a versão mais atual existente da biblioteca, pois é ela que deve ser a utilizada!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>
                <a:solidFill>
                  <a:srgbClr val="FFFF00"/>
                </a:solidFill>
              </a:rPr>
              <a:t>Abram ele agora e digam qual a versão que devem utilizar da biblioteca gráfica!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04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“</a:t>
            </a:r>
            <a:r>
              <a:rPr lang="pt-BR" dirty="0" err="1" smtClean="0"/>
              <a:t>X.X”representa</a:t>
            </a:r>
            <a:r>
              <a:rPr lang="pt-BR" dirty="0" smtClean="0"/>
              <a:t> a versão do arquivo cabeçalho utilizado.</a:t>
            </a:r>
          </a:p>
          <a:p>
            <a:pPr lvl="1" algn="just"/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graphics_v1.1.h</a:t>
            </a:r>
          </a:p>
          <a:p>
            <a:pPr algn="just"/>
            <a:endParaRPr lang="en-US" sz="3600" dirty="0" smtClean="0"/>
          </a:p>
          <a:p>
            <a:pPr algn="just"/>
            <a:r>
              <a:rPr lang="pt-BR" sz="3600" dirty="0" smtClean="0"/>
              <a:t>Como é um arquivo cabeçalho, ele contém os protótipos de todas as funções disponibilizadas para uso.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055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função</a:t>
            </a:r>
            <a:r>
              <a:rPr lang="en-US" dirty="0" smtClean="0"/>
              <a:t>: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fr-FR" sz="2800" dirty="0">
                <a:solidFill>
                  <a:srgbClr val="FFFF00"/>
                </a:solidFill>
              </a:rPr>
              <a:t>void linha(int x1, int y1, int x2, int y2, COLORREF cor</a:t>
            </a:r>
            <a:r>
              <a:rPr lang="fr-FR" sz="2800" dirty="0" smtClean="0">
                <a:solidFill>
                  <a:srgbClr val="FFFF00"/>
                </a:solidFill>
              </a:rPr>
              <a:t>);</a:t>
            </a:r>
          </a:p>
          <a:p>
            <a:pPr marL="0" indent="0" algn="ctr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just"/>
            <a:r>
              <a:rPr lang="pt-BR" sz="3600" dirty="0" smtClean="0"/>
              <a:t>Função que desenha uma linha de pixels na tela.</a:t>
            </a:r>
          </a:p>
          <a:p>
            <a:pPr lvl="1" algn="just"/>
            <a:r>
              <a:rPr lang="en-US" dirty="0" smtClean="0"/>
              <a:t>Entrada: </a:t>
            </a:r>
          </a:p>
          <a:p>
            <a:pPr lvl="2" algn="just"/>
            <a:r>
              <a:rPr lang="en-US" dirty="0" err="1" smtClean="0"/>
              <a:t>Coordenadas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r>
              <a:rPr lang="en-US" dirty="0" smtClean="0"/>
              <a:t> e final da </a:t>
            </a:r>
            <a:r>
              <a:rPr lang="en-US" dirty="0" err="1" smtClean="0"/>
              <a:t>linha</a:t>
            </a:r>
            <a:r>
              <a:rPr lang="en-US" dirty="0" smtClean="0"/>
              <a:t>;</a:t>
            </a:r>
          </a:p>
          <a:p>
            <a:pPr lvl="2" algn="just"/>
            <a:r>
              <a:rPr lang="en-US" dirty="0" err="1" smtClean="0"/>
              <a:t>Cor</a:t>
            </a:r>
            <a:r>
              <a:rPr lang="en-US" dirty="0" smtClean="0"/>
              <a:t> da </a:t>
            </a:r>
            <a:r>
              <a:rPr lang="en-US" dirty="0" err="1" smtClean="0"/>
              <a:t>linha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err="1" smtClean="0"/>
              <a:t>Retorno</a:t>
            </a:r>
            <a:r>
              <a:rPr lang="en-US" dirty="0" smtClean="0"/>
              <a:t>: nada.</a:t>
            </a:r>
          </a:p>
          <a:p>
            <a:pPr marL="914400" lvl="2" indent="0" algn="just">
              <a:buNone/>
            </a:pPr>
            <a:endParaRPr lang="en-US" dirty="0" smtClean="0"/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44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Vejam que aparece a descrição do objetivo de cada um dos parâmetros: x1, y1, x2, y2, cor.</a:t>
            </a:r>
          </a:p>
          <a:p>
            <a:pPr marL="457200" lvl="1" indent="0"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O </a:t>
            </a:r>
            <a:r>
              <a:rPr lang="en-US" dirty="0" err="1" smtClean="0">
                <a:solidFill>
                  <a:srgbClr val="FFFF00"/>
                </a:solidFill>
              </a:rPr>
              <a:t>que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representam</a:t>
            </a:r>
            <a:r>
              <a:rPr lang="en-US" dirty="0" smtClean="0">
                <a:solidFill>
                  <a:srgbClr val="FFFF00"/>
                </a:solidFill>
              </a:rPr>
              <a:t> x1, y1, x2, y2?</a:t>
            </a:r>
          </a:p>
          <a:p>
            <a:pPr marL="457200" lvl="1" indent="0" algn="ctr">
              <a:buNone/>
            </a:pPr>
            <a:endParaRPr lang="pt-BR" dirty="0" smtClean="0">
              <a:solidFill>
                <a:srgbClr val="FFFF00"/>
              </a:solidFill>
            </a:endParaRPr>
          </a:p>
          <a:p>
            <a:pPr algn="just"/>
            <a:r>
              <a:rPr lang="pt-BR" dirty="0" smtClean="0"/>
              <a:t>E o parâmetro </a:t>
            </a:r>
            <a:r>
              <a:rPr lang="pt-BR" dirty="0" smtClean="0">
                <a:solidFill>
                  <a:srgbClr val="FFFF00"/>
                </a:solidFill>
              </a:rPr>
              <a:t>cor</a:t>
            </a:r>
            <a:r>
              <a:rPr lang="pt-BR" dirty="0" smtClean="0"/>
              <a:t>? Como utilizar?</a:t>
            </a:r>
          </a:p>
        </p:txBody>
      </p:sp>
    </p:spTree>
    <p:extLst>
      <p:ext uri="{BB962C8B-B14F-4D97-AF65-F5344CB8AC3E}">
        <p14:creationId xmlns:p14="http://schemas.microsoft.com/office/powerpoint/2010/main" val="13381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Código:</a:t>
            </a:r>
          </a:p>
          <a:p>
            <a:pPr marL="457200" lvl="1" indent="0" algn="just">
              <a:buNone/>
            </a:pPr>
            <a:r>
              <a:rPr lang="pt-BR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/* Declarar variável do tipo COLORREF */</a:t>
            </a:r>
          </a:p>
          <a:p>
            <a:pPr marL="457200" lvl="1" indent="0" algn="just">
              <a:buNone/>
            </a:pPr>
            <a:r>
              <a:rPr lang="pt-BR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COLORREF </a:t>
            </a:r>
            <a:r>
              <a:rPr lang="pt-BR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lineColor</a:t>
            </a:r>
            <a:r>
              <a:rPr lang="pt-BR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</a:p>
          <a:p>
            <a:pPr marL="457200" lvl="1" indent="0" algn="just">
              <a:buNone/>
            </a:pPr>
            <a:endParaRPr lang="pt-BR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pt-BR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/* Armazenar a cor vermelha na variável */</a:t>
            </a:r>
          </a:p>
          <a:p>
            <a:pPr marL="457200" lvl="1" indent="0" algn="just">
              <a:buNone/>
            </a:pPr>
            <a:r>
              <a:rPr lang="pt-BR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lineColor</a:t>
            </a:r>
            <a:r>
              <a:rPr lang="pt-BR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RGB(255, 0, 0);</a:t>
            </a:r>
          </a:p>
        </p:txBody>
      </p:sp>
    </p:spTree>
    <p:extLst>
      <p:ext uri="{BB962C8B-B14F-4D97-AF65-F5344CB8AC3E}">
        <p14:creationId xmlns:p14="http://schemas.microsoft.com/office/powerpoint/2010/main" val="78928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Detalhamento:</a:t>
            </a:r>
          </a:p>
          <a:p>
            <a:pPr lvl="1"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COLORREF é declarado no arquivo “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windows.h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” do seguinte modo:</a:t>
            </a:r>
          </a:p>
          <a:p>
            <a:pPr lvl="1"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pt-BR" dirty="0" err="1">
                <a:solidFill>
                  <a:srgbClr val="FFFF00"/>
                </a:solidFill>
              </a:rPr>
              <a:t>typedef</a:t>
            </a:r>
            <a:r>
              <a:rPr lang="pt-BR" dirty="0">
                <a:solidFill>
                  <a:srgbClr val="FFFF00"/>
                </a:solidFill>
              </a:rPr>
              <a:t> DWORD </a:t>
            </a:r>
            <a:r>
              <a:rPr lang="pt-BR" dirty="0" smtClean="0">
                <a:solidFill>
                  <a:srgbClr val="FFFF00"/>
                </a:solidFill>
              </a:rPr>
              <a:t>COLORREF</a:t>
            </a:r>
          </a:p>
          <a:p>
            <a:pPr marL="457200" lvl="1" indent="0" algn="ctr">
              <a:buNone/>
            </a:pPr>
            <a:endParaRPr lang="pt-BR" dirty="0" smtClean="0">
              <a:solidFill>
                <a:srgbClr val="FFFF00"/>
              </a:solidFill>
            </a:endParaRPr>
          </a:p>
        </p:txBody>
      </p:sp>
      <p:sp>
        <p:nvSpPr>
          <p:cNvPr id="6" name="Pergaminho vertical 5"/>
          <p:cNvSpPr/>
          <p:nvPr/>
        </p:nvSpPr>
        <p:spPr>
          <a:xfrm>
            <a:off x="2051720" y="4365103"/>
            <a:ext cx="5923384" cy="1656185"/>
          </a:xfrm>
          <a:prstGeom prst="verticalScroll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1"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COLORREF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do tipo DWORD (https://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msdn.microsoft.com/en-</a:t>
            </a:r>
          </a:p>
          <a:p>
            <a:pPr lvl="1" algn="just"/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/aa923096.aspx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98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Detalhamento:</a:t>
            </a:r>
          </a:p>
          <a:p>
            <a:pPr lvl="1"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COLORREF é declarado no arquivo “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windows.h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” do seguinte modo:</a:t>
            </a:r>
          </a:p>
          <a:p>
            <a:pPr lvl="1"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pt-BR" dirty="0" err="1">
                <a:solidFill>
                  <a:srgbClr val="FFFF00"/>
                </a:solidFill>
              </a:rPr>
              <a:t>typedef</a:t>
            </a:r>
            <a:r>
              <a:rPr lang="pt-BR" dirty="0">
                <a:solidFill>
                  <a:srgbClr val="FFFF00"/>
                </a:solidFill>
              </a:rPr>
              <a:t> DWORD </a:t>
            </a:r>
            <a:r>
              <a:rPr lang="pt-BR" dirty="0" smtClean="0">
                <a:solidFill>
                  <a:srgbClr val="FFFF00"/>
                </a:solidFill>
              </a:rPr>
              <a:t>COLORREF</a:t>
            </a:r>
          </a:p>
          <a:p>
            <a:pPr marL="457200" lvl="1" indent="0" algn="ctr">
              <a:buNone/>
            </a:pPr>
            <a:endParaRPr lang="pt-BR" dirty="0" smtClean="0">
              <a:solidFill>
                <a:srgbClr val="FFFF00"/>
              </a:solidFill>
            </a:endParaRP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o que é o tipo DWORD?</a:t>
            </a:r>
          </a:p>
          <a:p>
            <a:pPr marL="457200" lvl="1" indent="0" algn="ctr">
              <a:buNone/>
            </a:pPr>
            <a:endParaRPr lang="pt-BR" dirty="0" smtClean="0">
              <a:solidFill>
                <a:srgbClr val="FFFF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Biblioteca gráfica: </a:t>
            </a:r>
            <a:r>
              <a:rPr lang="pt-BR" sz="4000" dirty="0" err="1" smtClean="0">
                <a:solidFill>
                  <a:schemeClr val="accent6">
                    <a:lumMod val="75000"/>
                  </a:schemeClr>
                </a:solidFill>
              </a:rPr>
              <a:t>graphics_vX.X.h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13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t" anchorCtr="0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1045</Words>
  <Application>Microsoft Office PowerPoint</Application>
  <PresentationFormat>Apresentação na tela (4:3)</PresentationFormat>
  <Paragraphs>184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Biblioteca Gráfica</vt:lpstr>
      <vt:lpstr>Biblioteca gráfica: local</vt:lpstr>
      <vt:lpstr>Biblioteca gráfica: Readme.txt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graphics_vX.X.h</vt:lpstr>
      <vt:lpstr>Biblioteca gráfica: graphics_vX.X.c</vt:lpstr>
      <vt:lpstr>Biblioteca gráfica: como compilar</vt:lpstr>
      <vt:lpstr>Biblioteca gráfica: como compilar</vt:lpstr>
      <vt:lpstr>Biblioteca gráfica: para praticar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Recursão</dc:title>
  <dc:creator>Ricardo Luís Lachi</dc:creator>
  <cp:lastModifiedBy>Lachi</cp:lastModifiedBy>
  <cp:revision>201</cp:revision>
  <dcterms:created xsi:type="dcterms:W3CDTF">2012-04-23T12:26:20Z</dcterms:created>
  <dcterms:modified xsi:type="dcterms:W3CDTF">2018-03-05T19:47:39Z</dcterms:modified>
</cp:coreProperties>
</file>