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84" r:id="rId3"/>
    <p:sldId id="257" r:id="rId4"/>
    <p:sldId id="264" r:id="rId5"/>
    <p:sldId id="268" r:id="rId6"/>
    <p:sldId id="309" r:id="rId7"/>
    <p:sldId id="269" r:id="rId8"/>
    <p:sldId id="270" r:id="rId9"/>
    <p:sldId id="285" r:id="rId10"/>
    <p:sldId id="271" r:id="rId11"/>
    <p:sldId id="272" r:id="rId12"/>
    <p:sldId id="273" r:id="rId13"/>
    <p:sldId id="310" r:id="rId14"/>
    <p:sldId id="274" r:id="rId15"/>
    <p:sldId id="275" r:id="rId16"/>
    <p:sldId id="286" r:id="rId17"/>
    <p:sldId id="276" r:id="rId18"/>
    <p:sldId id="277" r:id="rId19"/>
    <p:sldId id="278" r:id="rId20"/>
    <p:sldId id="279" r:id="rId21"/>
    <p:sldId id="280" r:id="rId22"/>
    <p:sldId id="308" r:id="rId23"/>
    <p:sldId id="281" r:id="rId24"/>
    <p:sldId id="282" r:id="rId25"/>
    <p:sldId id="287" r:id="rId26"/>
    <p:sldId id="283" r:id="rId27"/>
    <p:sldId id="288" r:id="rId28"/>
    <p:sldId id="289" r:id="rId29"/>
    <p:sldId id="290" r:id="rId30"/>
    <p:sldId id="291" r:id="rId31"/>
    <p:sldId id="307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6" r:id="rId41"/>
    <p:sldId id="300" r:id="rId42"/>
    <p:sldId id="302" r:id="rId43"/>
    <p:sldId id="303" r:id="rId44"/>
    <p:sldId id="304" r:id="rId45"/>
    <p:sldId id="305" r:id="rId4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6" y="-2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5CADF-8B1E-4625-A49C-091B61C1434B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22ACE-9E43-43F3-8117-DCE92E1932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06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22ACE-9E43-43F3-8117-DCE92E1932AE}" type="slidenum">
              <a:rPr lang="pt-BR" smtClean="0"/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1430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22ACE-9E43-43F3-8117-DCE92E1932AE}" type="slidenum">
              <a:rPr lang="pt-BR" smtClean="0"/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143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14/05/2013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Passagem de </a:t>
            </a:r>
            <a:r>
              <a:rPr lang="pt-BR" smtClean="0"/>
              <a:t>parâmetros e </a:t>
            </a:r>
            <a:r>
              <a:rPr lang="pt-BR" dirty="0" smtClean="0"/>
              <a:t>Ponteiros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Ricardo Luís Lachi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187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Imprimir(&amp;x);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3" name="Grupo 32"/>
          <p:cNvGrpSpPr/>
          <p:nvPr/>
        </p:nvGrpSpPr>
        <p:grpSpPr>
          <a:xfrm>
            <a:off x="1043608" y="1167448"/>
            <a:ext cx="7992888" cy="2045528"/>
            <a:chOff x="1043608" y="1167448"/>
            <a:chExt cx="7992888" cy="2045528"/>
          </a:xfrm>
        </p:grpSpPr>
        <p:sp>
          <p:nvSpPr>
            <p:cNvPr id="4" name="Retângulo 3"/>
            <p:cNvSpPr/>
            <p:nvPr/>
          </p:nvSpPr>
          <p:spPr>
            <a:xfrm>
              <a:off x="1043608" y="2852936"/>
              <a:ext cx="1656184" cy="3600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2699792" y="1772816"/>
              <a:ext cx="4022732" cy="1260140"/>
              <a:chOff x="2699792" y="1772816"/>
              <a:chExt cx="4022732" cy="1260140"/>
            </a:xfrm>
          </p:grpSpPr>
          <p:cxnSp>
            <p:nvCxnSpPr>
              <p:cNvPr id="27" name="Conector reto 26"/>
              <p:cNvCxnSpPr>
                <a:stCxn id="4" idx="3"/>
              </p:cNvCxnSpPr>
              <p:nvPr/>
            </p:nvCxnSpPr>
            <p:spPr>
              <a:xfrm>
                <a:off x="2699792" y="3032956"/>
                <a:ext cx="4022732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de seta reta 28"/>
              <p:cNvCxnSpPr>
                <a:endCxn id="21" idx="2"/>
              </p:cNvCxnSpPr>
              <p:nvPr/>
            </p:nvCxnSpPr>
            <p:spPr>
              <a:xfrm flipH="1" flipV="1">
                <a:off x="6692044" y="1772816"/>
                <a:ext cx="30480" cy="126014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o 31"/>
            <p:cNvGrpSpPr/>
            <p:nvPr/>
          </p:nvGrpSpPr>
          <p:grpSpPr>
            <a:xfrm>
              <a:off x="5935960" y="1167448"/>
              <a:ext cx="3100536" cy="1728192"/>
              <a:chOff x="5935960" y="1167448"/>
              <a:chExt cx="3100536" cy="1728192"/>
            </a:xfrm>
          </p:grpSpPr>
          <p:grpSp>
            <p:nvGrpSpPr>
              <p:cNvPr id="25" name="Grupo 24"/>
              <p:cNvGrpSpPr/>
              <p:nvPr/>
            </p:nvGrpSpPr>
            <p:grpSpPr>
              <a:xfrm>
                <a:off x="5935960" y="1167448"/>
                <a:ext cx="3100536" cy="1728192"/>
                <a:chOff x="5935960" y="1167448"/>
                <a:chExt cx="3100536" cy="1728192"/>
              </a:xfrm>
            </p:grpSpPr>
            <p:sp>
              <p:nvSpPr>
                <p:cNvPr id="21" name="Retângulo 20"/>
                <p:cNvSpPr/>
                <p:nvPr/>
              </p:nvSpPr>
              <p:spPr>
                <a:xfrm>
                  <a:off x="5935960" y="1455480"/>
                  <a:ext cx="1512168" cy="31733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0x00001000</a:t>
                  </a:r>
                  <a:endParaRPr lang="pt-BR" dirty="0"/>
                </a:p>
              </p:txBody>
            </p:sp>
            <p:grpSp>
              <p:nvGrpSpPr>
                <p:cNvPr id="24" name="Grupo 23"/>
                <p:cNvGrpSpPr/>
                <p:nvPr/>
              </p:nvGrpSpPr>
              <p:grpSpPr>
                <a:xfrm>
                  <a:off x="6876256" y="1167448"/>
                  <a:ext cx="2160240" cy="1728192"/>
                  <a:chOff x="6876256" y="1167448"/>
                  <a:chExt cx="2160240" cy="1728192"/>
                </a:xfrm>
              </p:grpSpPr>
              <p:grpSp>
                <p:nvGrpSpPr>
                  <p:cNvPr id="20" name="Grupo 19"/>
                  <p:cNvGrpSpPr/>
                  <p:nvPr/>
                </p:nvGrpSpPr>
                <p:grpSpPr>
                  <a:xfrm>
                    <a:off x="6876256" y="1167448"/>
                    <a:ext cx="2160240" cy="1728192"/>
                    <a:chOff x="7524328" y="980728"/>
                    <a:chExt cx="2160240" cy="1728192"/>
                  </a:xfrm>
                </p:grpSpPr>
                <p:sp>
                  <p:nvSpPr>
                    <p:cNvPr id="18" name="Retângulo 17"/>
                    <p:cNvSpPr/>
                    <p:nvPr/>
                  </p:nvSpPr>
                  <p:spPr>
                    <a:xfrm>
                      <a:off x="7956376" y="1268760"/>
                      <a:ext cx="1296144" cy="1440160"/>
                    </a:xfrm>
                    <a:prstGeom prst="rect">
                      <a:avLst/>
                    </a:prstGeom>
                    <a:solidFill>
                      <a:srgbClr val="7030A0"/>
                    </a:solidFill>
                    <a:ln>
                      <a:solidFill>
                        <a:srgbClr val="FFFF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  <p:sp>
                  <p:nvSpPr>
                    <p:cNvPr id="19" name="Retângulo 18"/>
                    <p:cNvSpPr/>
                    <p:nvPr/>
                  </p:nvSpPr>
                  <p:spPr>
                    <a:xfrm>
                      <a:off x="7524328" y="980728"/>
                      <a:ext cx="2160240" cy="2880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pt-BR" dirty="0" smtClean="0"/>
                        <a:t>Memória RAM</a:t>
                      </a:r>
                      <a:endParaRPr lang="pt-BR" dirty="0"/>
                    </a:p>
                  </p:txBody>
                </p:sp>
              </p:grpSp>
              <p:cxnSp>
                <p:nvCxnSpPr>
                  <p:cNvPr id="23" name="Conector reto 22"/>
                  <p:cNvCxnSpPr/>
                  <p:nvPr/>
                </p:nvCxnSpPr>
                <p:spPr>
                  <a:xfrm>
                    <a:off x="7323544" y="1772816"/>
                    <a:ext cx="1296144" cy="0"/>
                  </a:xfrm>
                  <a:prstGeom prst="line">
                    <a:avLst/>
                  </a:prstGeom>
                  <a:ln w="254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Retângulo 30"/>
              <p:cNvSpPr/>
              <p:nvPr/>
            </p:nvSpPr>
            <p:spPr>
              <a:xfrm>
                <a:off x="7205816" y="1454304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7954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2</a:t>
            </a:r>
            <a:endParaRPr lang="pt-B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Imprimir(&amp;x);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grpSp>
          <p:nvGrpSpPr>
            <p:cNvPr id="25" name="Grupo 24"/>
            <p:cNvGrpSpPr/>
            <p:nvPr/>
          </p:nvGrpSpPr>
          <p:grpSpPr>
            <a:xfrm>
              <a:off x="5935960" y="1167448"/>
              <a:ext cx="3100536" cy="1728192"/>
              <a:chOff x="5935960" y="1167448"/>
              <a:chExt cx="3100536" cy="1728192"/>
            </a:xfrm>
          </p:grpSpPr>
          <p:sp>
            <p:nvSpPr>
              <p:cNvPr id="21" name="Retângulo 20"/>
              <p:cNvSpPr/>
              <p:nvPr/>
            </p:nvSpPr>
            <p:spPr>
              <a:xfrm>
                <a:off x="5935960" y="145548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0x00001000</a:t>
                </a:r>
                <a:endParaRPr lang="pt-BR" dirty="0"/>
              </a:p>
            </p:txBody>
          </p:sp>
          <p:grpSp>
            <p:nvGrpSpPr>
              <p:cNvPr id="24" name="Grupo 23"/>
              <p:cNvGrpSpPr/>
              <p:nvPr/>
            </p:nvGrpSpPr>
            <p:grpSpPr>
              <a:xfrm>
                <a:off x="6876256" y="1167448"/>
                <a:ext cx="2160240" cy="1728192"/>
                <a:chOff x="6876256" y="1167448"/>
                <a:chExt cx="2160240" cy="1728192"/>
              </a:xfrm>
            </p:grpSpPr>
            <p:grpSp>
              <p:nvGrpSpPr>
                <p:cNvPr id="20" name="Grupo 19"/>
                <p:cNvGrpSpPr/>
                <p:nvPr/>
              </p:nvGrpSpPr>
              <p:grpSpPr>
                <a:xfrm>
                  <a:off x="6876256" y="1167448"/>
                  <a:ext cx="2160240" cy="1728192"/>
                  <a:chOff x="7524328" y="980728"/>
                  <a:chExt cx="2160240" cy="1728192"/>
                </a:xfrm>
              </p:grpSpPr>
              <p:sp>
                <p:nvSpPr>
                  <p:cNvPr id="18" name="Retângulo 17"/>
                  <p:cNvSpPr/>
                  <p:nvPr/>
                </p:nvSpPr>
                <p:spPr>
                  <a:xfrm>
                    <a:off x="7956376" y="1268760"/>
                    <a:ext cx="1296144" cy="144016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19" name="Retângulo 18"/>
                  <p:cNvSpPr/>
                  <p:nvPr/>
                </p:nvSpPr>
                <p:spPr>
                  <a:xfrm>
                    <a:off x="7524328" y="980728"/>
                    <a:ext cx="2160240" cy="2880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BR" dirty="0" smtClean="0"/>
                      <a:t>Memória RAM</a:t>
                    </a:r>
                    <a:endParaRPr lang="pt-BR" dirty="0"/>
                  </a:p>
                </p:txBody>
              </p:sp>
            </p:grpSp>
            <p:cxnSp>
              <p:nvCxnSpPr>
                <p:cNvPr id="23" name="Conector reto 22"/>
                <p:cNvCxnSpPr/>
                <p:nvPr/>
              </p:nvCxnSpPr>
              <p:spPr>
                <a:xfrm>
                  <a:off x="7323544" y="1772816"/>
                  <a:ext cx="1296144" cy="0"/>
                </a:xfrm>
                <a:prstGeom prst="line">
                  <a:avLst/>
                </a:prstGeom>
                <a:ln w="254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Retângulo 30"/>
            <p:cNvSpPr/>
            <p:nvPr/>
          </p:nvSpPr>
          <p:spPr>
            <a:xfrm>
              <a:off x="7205816" y="14543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498024" y="3168432"/>
            <a:ext cx="8143760" cy="346680"/>
            <a:chOff x="498024" y="3168432"/>
            <a:chExt cx="8143760" cy="346680"/>
          </a:xfrm>
        </p:grpSpPr>
        <p:grpSp>
          <p:nvGrpSpPr>
            <p:cNvPr id="22" name="Grupo 21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26" name="Retângulo 25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8" name="Conector de seta reta 27"/>
              <p:cNvCxnSpPr>
                <a:stCxn id="26" idx="3"/>
                <a:endCxn id="34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tângulo 33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5" name="Retângulo 34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326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Imprimir(&amp;x);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upo 4"/>
          <p:cNvGrpSpPr/>
          <p:nvPr/>
        </p:nvGrpSpPr>
        <p:grpSpPr>
          <a:xfrm>
            <a:off x="498024" y="3168432"/>
            <a:ext cx="8143760" cy="346680"/>
            <a:chOff x="498024" y="3168432"/>
            <a:chExt cx="8143760" cy="346680"/>
          </a:xfrm>
        </p:grpSpPr>
        <p:grpSp>
          <p:nvGrpSpPr>
            <p:cNvPr id="22" name="Grupo 21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26" name="Retângulo 25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8" name="Conector de seta reta 27"/>
              <p:cNvCxnSpPr>
                <a:stCxn id="26" idx="3"/>
                <a:endCxn id="34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tângulo 33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5" name="Retângulo 34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36" name="Retângulo 35"/>
          <p:cNvSpPr/>
          <p:nvPr/>
        </p:nvSpPr>
        <p:spPr>
          <a:xfrm>
            <a:off x="1043608" y="3561968"/>
            <a:ext cx="1800200" cy="263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reto 5"/>
          <p:cNvCxnSpPr>
            <a:stCxn id="36" idx="1"/>
          </p:cNvCxnSpPr>
          <p:nvPr/>
        </p:nvCxnSpPr>
        <p:spPr>
          <a:xfrm flipH="1">
            <a:off x="395536" y="3693604"/>
            <a:ext cx="64807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flipH="1">
            <a:off x="380296" y="3693604"/>
            <a:ext cx="15240" cy="1319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 flipH="1">
            <a:off x="365056" y="5010120"/>
            <a:ext cx="148208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/>
          <p:cNvSpPr/>
          <p:nvPr/>
        </p:nvSpPr>
        <p:spPr>
          <a:xfrm>
            <a:off x="1287448" y="4818856"/>
            <a:ext cx="2348448" cy="2865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reto 9"/>
          <p:cNvCxnSpPr>
            <a:stCxn id="16" idx="3"/>
          </p:cNvCxnSpPr>
          <p:nvPr/>
        </p:nvCxnSpPr>
        <p:spPr>
          <a:xfrm>
            <a:off x="6264188" y="4962128"/>
            <a:ext cx="262829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flipV="1">
            <a:off x="8892480" y="2708920"/>
            <a:ext cx="0" cy="22532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flipH="1">
            <a:off x="8619688" y="2708920"/>
            <a:ext cx="27279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ângulo 38"/>
          <p:cNvSpPr/>
          <p:nvPr/>
        </p:nvSpPr>
        <p:spPr>
          <a:xfrm>
            <a:off x="7210008" y="145430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5940152" y="2566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0x00002000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4216152" y="4720952"/>
            <a:ext cx="2048036" cy="482352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x = &amp;x</a:t>
            </a:r>
            <a:endParaRPr lang="pt-BR" dirty="0"/>
          </a:p>
        </p:txBody>
      </p:sp>
      <p:cxnSp>
        <p:nvCxnSpPr>
          <p:cNvPr id="32" name="Conector de seta reta 31"/>
          <p:cNvCxnSpPr>
            <a:stCxn id="29" idx="3"/>
            <a:endCxn id="16" idx="1"/>
          </p:cNvCxnSpPr>
          <p:nvPr/>
        </p:nvCxnSpPr>
        <p:spPr>
          <a:xfrm>
            <a:off x="3635896" y="4962128"/>
            <a:ext cx="58025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upo 37"/>
          <p:cNvGrpSpPr/>
          <p:nvPr/>
        </p:nvGrpSpPr>
        <p:grpSpPr>
          <a:xfrm>
            <a:off x="7194768" y="2564904"/>
            <a:ext cx="1512168" cy="317336"/>
            <a:chOff x="7194768" y="2564904"/>
            <a:chExt cx="1512168" cy="317336"/>
          </a:xfrm>
        </p:grpSpPr>
        <p:cxnSp>
          <p:nvCxnSpPr>
            <p:cNvPr id="37" name="Conector reto 36"/>
            <p:cNvCxnSpPr/>
            <p:nvPr/>
          </p:nvCxnSpPr>
          <p:spPr>
            <a:xfrm>
              <a:off x="7308304" y="2564904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tângulo 39"/>
            <p:cNvSpPr/>
            <p:nvPr/>
          </p:nvSpPr>
          <p:spPr>
            <a:xfrm>
              <a:off x="7194768" y="25649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62881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9" grpId="0" animBg="1"/>
      <p:bldP spid="33" grpId="0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Imprimir(&amp;x);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upo 4"/>
          <p:cNvGrpSpPr/>
          <p:nvPr/>
        </p:nvGrpSpPr>
        <p:grpSpPr>
          <a:xfrm>
            <a:off x="498024" y="3168432"/>
            <a:ext cx="8143760" cy="346680"/>
            <a:chOff x="498024" y="3168432"/>
            <a:chExt cx="8143760" cy="346680"/>
          </a:xfrm>
        </p:grpSpPr>
        <p:grpSp>
          <p:nvGrpSpPr>
            <p:cNvPr id="22" name="Grupo 21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26" name="Retângulo 25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8" name="Conector de seta reta 27"/>
              <p:cNvCxnSpPr>
                <a:stCxn id="26" idx="3"/>
                <a:endCxn id="34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tângulo 33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5" name="Retângulo 34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29" name="Retângulo 28"/>
          <p:cNvSpPr/>
          <p:nvPr/>
        </p:nvSpPr>
        <p:spPr>
          <a:xfrm>
            <a:off x="1043608" y="5443696"/>
            <a:ext cx="1080120" cy="2865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reto 9"/>
          <p:cNvCxnSpPr>
            <a:stCxn id="29" idx="3"/>
          </p:cNvCxnSpPr>
          <p:nvPr/>
        </p:nvCxnSpPr>
        <p:spPr>
          <a:xfrm>
            <a:off x="2123728" y="5586968"/>
            <a:ext cx="676875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flipV="1">
            <a:off x="8892480" y="1612972"/>
            <a:ext cx="0" cy="39762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flipH="1">
            <a:off x="8619688" y="1624608"/>
            <a:ext cx="27279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ângulo 38"/>
          <p:cNvSpPr/>
          <p:nvPr/>
        </p:nvSpPr>
        <p:spPr>
          <a:xfrm>
            <a:off x="7210008" y="145430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1" name="Retângulo 30"/>
          <p:cNvSpPr/>
          <p:nvPr/>
        </p:nvSpPr>
        <p:spPr>
          <a:xfrm>
            <a:off x="7349067" y="1490134"/>
            <a:ext cx="1202266" cy="23706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8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940152" y="2566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0x00002000</a:t>
            </a:r>
            <a:endParaRPr lang="pt-BR" dirty="0"/>
          </a:p>
        </p:txBody>
      </p:sp>
      <p:grpSp>
        <p:nvGrpSpPr>
          <p:cNvPr id="32" name="Grupo 31"/>
          <p:cNvGrpSpPr/>
          <p:nvPr/>
        </p:nvGrpSpPr>
        <p:grpSpPr>
          <a:xfrm>
            <a:off x="7194768" y="2564904"/>
            <a:ext cx="1512168" cy="317336"/>
            <a:chOff x="7194768" y="2564904"/>
            <a:chExt cx="1512168" cy="317336"/>
          </a:xfrm>
        </p:grpSpPr>
        <p:cxnSp>
          <p:nvCxnSpPr>
            <p:cNvPr id="33" name="Conector reto 32"/>
            <p:cNvCxnSpPr/>
            <p:nvPr/>
          </p:nvCxnSpPr>
          <p:spPr>
            <a:xfrm>
              <a:off x="7308304" y="2564904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tângulo 36"/>
            <p:cNvSpPr/>
            <p:nvPr/>
          </p:nvSpPr>
          <p:spPr>
            <a:xfrm>
              <a:off x="7194768" y="25649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812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Imprimir(&amp;x);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upo 4"/>
          <p:cNvGrpSpPr/>
          <p:nvPr/>
        </p:nvGrpSpPr>
        <p:grpSpPr>
          <a:xfrm>
            <a:off x="498024" y="3168432"/>
            <a:ext cx="8143760" cy="346680"/>
            <a:chOff x="498024" y="3168432"/>
            <a:chExt cx="8143760" cy="346680"/>
          </a:xfrm>
        </p:grpSpPr>
        <p:grpSp>
          <p:nvGrpSpPr>
            <p:cNvPr id="22" name="Grupo 21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26" name="Retângulo 25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8" name="Conector de seta reta 27"/>
              <p:cNvCxnSpPr>
                <a:stCxn id="26" idx="3"/>
                <a:endCxn id="34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tângulo 33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5" name="Retângulo 34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39" name="Retângulo 38"/>
          <p:cNvSpPr/>
          <p:nvPr/>
        </p:nvSpPr>
        <p:spPr>
          <a:xfrm>
            <a:off x="7210008" y="145430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1" name="Retângulo 30"/>
          <p:cNvSpPr/>
          <p:nvPr/>
        </p:nvSpPr>
        <p:spPr>
          <a:xfrm>
            <a:off x="7349067" y="1490134"/>
            <a:ext cx="1202266" cy="23706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8</a:t>
            </a:r>
          </a:p>
        </p:txBody>
      </p:sp>
      <p:grpSp>
        <p:nvGrpSpPr>
          <p:cNvPr id="30" name="Grupo 29"/>
          <p:cNvGrpSpPr/>
          <p:nvPr/>
        </p:nvGrpSpPr>
        <p:grpSpPr>
          <a:xfrm>
            <a:off x="501410" y="5729683"/>
            <a:ext cx="7815006" cy="346680"/>
            <a:chOff x="498024" y="3168432"/>
            <a:chExt cx="7815006" cy="346680"/>
          </a:xfrm>
        </p:grpSpPr>
        <p:grpSp>
          <p:nvGrpSpPr>
            <p:cNvPr id="32" name="Grupo 31"/>
            <p:cNvGrpSpPr/>
            <p:nvPr/>
          </p:nvGrpSpPr>
          <p:grpSpPr>
            <a:xfrm>
              <a:off x="1043607" y="3168432"/>
              <a:ext cx="7269423" cy="346680"/>
              <a:chOff x="1043607" y="2866296"/>
              <a:chExt cx="7269423" cy="346680"/>
            </a:xfrm>
          </p:grpSpPr>
          <p:sp>
            <p:nvSpPr>
              <p:cNvPr id="37" name="Retângulo 36"/>
              <p:cNvSpPr/>
              <p:nvPr/>
            </p:nvSpPr>
            <p:spPr>
              <a:xfrm>
                <a:off x="1043607" y="2866296"/>
                <a:ext cx="6302073" cy="34668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8" name="Conector de seta reta 37"/>
              <p:cNvCxnSpPr>
                <a:stCxn id="37" idx="3"/>
                <a:endCxn id="40" idx="1"/>
              </p:cNvCxnSpPr>
              <p:nvPr/>
            </p:nvCxnSpPr>
            <p:spPr>
              <a:xfrm flipV="1">
                <a:off x="7345680" y="3034288"/>
                <a:ext cx="247270" cy="5348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tângulo 39"/>
              <p:cNvSpPr/>
              <p:nvPr/>
            </p:nvSpPr>
            <p:spPr>
              <a:xfrm>
                <a:off x="7592950" y="2898656"/>
                <a:ext cx="72008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8</a:t>
                </a:r>
                <a:endParaRPr lang="pt-BR" dirty="0"/>
              </a:p>
            </p:txBody>
          </p:sp>
        </p:grpSp>
        <p:sp>
          <p:nvSpPr>
            <p:cNvPr id="33" name="Retângulo 32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(2)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27" name="Retângulo 26"/>
          <p:cNvSpPr/>
          <p:nvPr/>
        </p:nvSpPr>
        <p:spPr>
          <a:xfrm>
            <a:off x="5940152" y="2566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0x00002000</a:t>
            </a:r>
            <a:endParaRPr lang="pt-BR" dirty="0"/>
          </a:p>
        </p:txBody>
      </p:sp>
      <p:grpSp>
        <p:nvGrpSpPr>
          <p:cNvPr id="29" name="Grupo 28"/>
          <p:cNvGrpSpPr/>
          <p:nvPr/>
        </p:nvGrpSpPr>
        <p:grpSpPr>
          <a:xfrm>
            <a:off x="7194768" y="2564904"/>
            <a:ext cx="1512168" cy="317336"/>
            <a:chOff x="7194768" y="2564904"/>
            <a:chExt cx="1512168" cy="317336"/>
          </a:xfrm>
        </p:grpSpPr>
        <p:cxnSp>
          <p:nvCxnSpPr>
            <p:cNvPr id="36" name="Conector reto 35"/>
            <p:cNvCxnSpPr/>
            <p:nvPr/>
          </p:nvCxnSpPr>
          <p:spPr>
            <a:xfrm>
              <a:off x="7308304" y="2564904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tângulo 40"/>
            <p:cNvSpPr/>
            <p:nvPr/>
          </p:nvSpPr>
          <p:spPr>
            <a:xfrm>
              <a:off x="7194768" y="25649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88509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Imprimir(&amp;x);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upo 4"/>
          <p:cNvGrpSpPr/>
          <p:nvPr/>
        </p:nvGrpSpPr>
        <p:grpSpPr>
          <a:xfrm>
            <a:off x="498024" y="3168432"/>
            <a:ext cx="8143760" cy="346680"/>
            <a:chOff x="498024" y="3168432"/>
            <a:chExt cx="8143760" cy="346680"/>
          </a:xfrm>
        </p:grpSpPr>
        <p:grpSp>
          <p:nvGrpSpPr>
            <p:cNvPr id="22" name="Grupo 21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26" name="Retângulo 25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8" name="Conector de seta reta 27"/>
              <p:cNvCxnSpPr>
                <a:stCxn id="26" idx="3"/>
                <a:endCxn id="34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tângulo 33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5" name="Retângulo 34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39" name="Retângulo 38"/>
          <p:cNvSpPr/>
          <p:nvPr/>
        </p:nvSpPr>
        <p:spPr>
          <a:xfrm>
            <a:off x="7210008" y="145430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1" name="Retângulo 30"/>
          <p:cNvSpPr/>
          <p:nvPr/>
        </p:nvSpPr>
        <p:spPr>
          <a:xfrm>
            <a:off x="7349067" y="1490134"/>
            <a:ext cx="1202266" cy="23706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8</a:t>
            </a:r>
          </a:p>
        </p:txBody>
      </p:sp>
      <p:grpSp>
        <p:nvGrpSpPr>
          <p:cNvPr id="30" name="Grupo 29"/>
          <p:cNvGrpSpPr/>
          <p:nvPr/>
        </p:nvGrpSpPr>
        <p:grpSpPr>
          <a:xfrm>
            <a:off x="501410" y="5729683"/>
            <a:ext cx="7815006" cy="346680"/>
            <a:chOff x="498024" y="3168432"/>
            <a:chExt cx="7815006" cy="346680"/>
          </a:xfrm>
        </p:grpSpPr>
        <p:grpSp>
          <p:nvGrpSpPr>
            <p:cNvPr id="32" name="Grupo 31"/>
            <p:cNvGrpSpPr/>
            <p:nvPr/>
          </p:nvGrpSpPr>
          <p:grpSpPr>
            <a:xfrm>
              <a:off x="1043607" y="3168432"/>
              <a:ext cx="7269423" cy="346680"/>
              <a:chOff x="1043607" y="2866296"/>
              <a:chExt cx="7269423" cy="346680"/>
            </a:xfrm>
          </p:grpSpPr>
          <p:sp>
            <p:nvSpPr>
              <p:cNvPr id="37" name="Retângulo 36"/>
              <p:cNvSpPr/>
              <p:nvPr/>
            </p:nvSpPr>
            <p:spPr>
              <a:xfrm>
                <a:off x="1043607" y="2866296"/>
                <a:ext cx="6302073" cy="34668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8" name="Conector de seta reta 37"/>
              <p:cNvCxnSpPr>
                <a:stCxn id="37" idx="3"/>
                <a:endCxn id="40" idx="1"/>
              </p:cNvCxnSpPr>
              <p:nvPr/>
            </p:nvCxnSpPr>
            <p:spPr>
              <a:xfrm flipV="1">
                <a:off x="7345680" y="3034288"/>
                <a:ext cx="247270" cy="5348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tângulo 39"/>
              <p:cNvSpPr/>
              <p:nvPr/>
            </p:nvSpPr>
            <p:spPr>
              <a:xfrm>
                <a:off x="7592950" y="2898656"/>
                <a:ext cx="72008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8</a:t>
                </a:r>
                <a:endParaRPr lang="pt-BR" dirty="0"/>
              </a:p>
            </p:txBody>
          </p:sp>
        </p:grpSp>
        <p:sp>
          <p:nvSpPr>
            <p:cNvPr id="33" name="Retângulo 32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(2)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7" name="Grupo 26"/>
          <p:cNvGrpSpPr/>
          <p:nvPr/>
        </p:nvGrpSpPr>
        <p:grpSpPr>
          <a:xfrm>
            <a:off x="498024" y="3804280"/>
            <a:ext cx="8143760" cy="346680"/>
            <a:chOff x="498024" y="3168432"/>
            <a:chExt cx="8143760" cy="346680"/>
          </a:xfrm>
        </p:grpSpPr>
        <p:grpSp>
          <p:nvGrpSpPr>
            <p:cNvPr id="29" name="Grupo 28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41" name="Retângulo 40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2" name="Conector de seta reta 41"/>
              <p:cNvCxnSpPr>
                <a:stCxn id="41" idx="3"/>
                <a:endCxn id="43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tângulo 42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8</a:t>
                </a:r>
                <a:endParaRPr lang="pt-BR" dirty="0"/>
              </a:p>
            </p:txBody>
          </p:sp>
        </p:grpSp>
        <p:sp>
          <p:nvSpPr>
            <p:cNvPr id="36" name="Retângulo 35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(3)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44" name="Retângulo 43"/>
          <p:cNvSpPr/>
          <p:nvPr/>
        </p:nvSpPr>
        <p:spPr>
          <a:xfrm>
            <a:off x="5940152" y="2566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0x00002000</a:t>
            </a:r>
            <a:endParaRPr lang="pt-BR" dirty="0"/>
          </a:p>
        </p:txBody>
      </p:sp>
      <p:grpSp>
        <p:nvGrpSpPr>
          <p:cNvPr id="45" name="Grupo 44"/>
          <p:cNvGrpSpPr/>
          <p:nvPr/>
        </p:nvGrpSpPr>
        <p:grpSpPr>
          <a:xfrm>
            <a:off x="7194768" y="2564904"/>
            <a:ext cx="1512168" cy="317336"/>
            <a:chOff x="7194768" y="2564904"/>
            <a:chExt cx="1512168" cy="317336"/>
          </a:xfrm>
        </p:grpSpPr>
        <p:cxnSp>
          <p:nvCxnSpPr>
            <p:cNvPr id="46" name="Conector reto 45"/>
            <p:cNvCxnSpPr/>
            <p:nvPr/>
          </p:nvCxnSpPr>
          <p:spPr>
            <a:xfrm>
              <a:off x="7308304" y="2564904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tângulo 46"/>
            <p:cNvSpPr/>
            <p:nvPr/>
          </p:nvSpPr>
          <p:spPr>
            <a:xfrm>
              <a:off x="7194768" y="25649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6977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 smtClean="0"/>
              <a:t>Passagem de Parâmetros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pt-BR" sz="2800" dirty="0" smtClean="0">
                <a:cs typeface="Courier New" pitchFamily="49" charset="0"/>
              </a:rPr>
              <a:t>Situação 3:</a:t>
            </a:r>
          </a:p>
          <a:p>
            <a:pPr lvl="1" algn="just"/>
            <a:r>
              <a:rPr lang="pt-BR" dirty="0" smtClean="0">
                <a:cs typeface="Courier New" pitchFamily="49" charset="0"/>
              </a:rPr>
              <a:t>Variável a ser passada como parâmetro é um ponteiro. Exemplo: 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int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*x</a:t>
            </a:r>
            <a:r>
              <a:rPr lang="pt-BR" dirty="0" smtClean="0">
                <a:cs typeface="Courier New" pitchFamily="49" charset="0"/>
              </a:rPr>
              <a:t>;</a:t>
            </a:r>
          </a:p>
          <a:p>
            <a:pPr lvl="1"/>
            <a:r>
              <a:rPr lang="pt-BR" dirty="0">
                <a:cs typeface="Courier New" pitchFamily="49" charset="0"/>
              </a:rPr>
              <a:t>Parâmetro da função: um tipo </a:t>
            </a:r>
            <a:r>
              <a:rPr lang="pt-BR" dirty="0" smtClean="0">
                <a:cs typeface="Courier New" pitchFamily="49" charset="0"/>
              </a:rPr>
              <a:t>valor. Exemplo:</a:t>
            </a:r>
            <a:br>
              <a:rPr lang="pt-BR" dirty="0" smtClean="0">
                <a:cs typeface="Courier New" pitchFamily="49" charset="0"/>
              </a:rPr>
            </a:b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void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func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(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int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b)</a:t>
            </a:r>
            <a:r>
              <a:rPr lang="pt-BR" dirty="0" smtClean="0">
                <a:cs typeface="Courier New" pitchFamily="49" charset="0"/>
              </a:rPr>
              <a:t>.</a:t>
            </a:r>
            <a:endParaRPr lang="pt-BR" dirty="0">
              <a:cs typeface="Courier New" pitchFamily="49" charset="0"/>
            </a:endParaRPr>
          </a:p>
          <a:p>
            <a:pPr lvl="1"/>
            <a:endParaRPr lang="pt-BR" sz="2400" dirty="0" smtClean="0">
              <a:cs typeface="Courier New" pitchFamily="49" charset="0"/>
            </a:endParaRPr>
          </a:p>
          <a:p>
            <a:pPr algn="just"/>
            <a:r>
              <a:rPr lang="pt-BR" sz="2800" dirty="0" smtClean="0">
                <a:cs typeface="Courier New" pitchFamily="49" charset="0"/>
              </a:rPr>
              <a:t>Alterações </a:t>
            </a:r>
            <a:r>
              <a:rPr lang="pt-BR" sz="2800" dirty="0">
                <a:cs typeface="Courier New" pitchFamily="49" charset="0"/>
              </a:rPr>
              <a:t>no valor da variável passada como parâmetro 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não refletem </a:t>
            </a:r>
            <a:r>
              <a:rPr lang="pt-BR" sz="2800" dirty="0">
                <a:cs typeface="Courier New" pitchFamily="49" charset="0"/>
              </a:rPr>
              <a:t>no valor dessa variável fora da função.</a:t>
            </a:r>
            <a:endParaRPr lang="pt-BR" sz="28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70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3" name="Grupo 32"/>
          <p:cNvGrpSpPr/>
          <p:nvPr/>
        </p:nvGrpSpPr>
        <p:grpSpPr>
          <a:xfrm>
            <a:off x="1043608" y="1167448"/>
            <a:ext cx="7992888" cy="1931992"/>
            <a:chOff x="1043608" y="1167448"/>
            <a:chExt cx="7992888" cy="1931992"/>
          </a:xfrm>
        </p:grpSpPr>
        <p:sp>
          <p:nvSpPr>
            <p:cNvPr id="4" name="Retângulo 3"/>
            <p:cNvSpPr/>
            <p:nvPr/>
          </p:nvSpPr>
          <p:spPr>
            <a:xfrm>
              <a:off x="1043608" y="2739400"/>
              <a:ext cx="2016224" cy="3600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3059832" y="1772816"/>
              <a:ext cx="3662692" cy="1146604"/>
              <a:chOff x="3059832" y="1772816"/>
              <a:chExt cx="3662692" cy="1146604"/>
            </a:xfrm>
          </p:grpSpPr>
          <p:cxnSp>
            <p:nvCxnSpPr>
              <p:cNvPr id="27" name="Conector reto 26"/>
              <p:cNvCxnSpPr>
                <a:stCxn id="4" idx="3"/>
              </p:cNvCxnSpPr>
              <p:nvPr/>
            </p:nvCxnSpPr>
            <p:spPr>
              <a:xfrm>
                <a:off x="3059832" y="2919420"/>
                <a:ext cx="3662692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de seta reta 28"/>
              <p:cNvCxnSpPr>
                <a:endCxn id="21" idx="2"/>
              </p:cNvCxnSpPr>
              <p:nvPr/>
            </p:nvCxnSpPr>
            <p:spPr>
              <a:xfrm flipH="1" flipV="1">
                <a:off x="6692044" y="1772816"/>
                <a:ext cx="15240" cy="114660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o 24"/>
            <p:cNvGrpSpPr/>
            <p:nvPr/>
          </p:nvGrpSpPr>
          <p:grpSpPr>
            <a:xfrm>
              <a:off x="5935960" y="1167448"/>
              <a:ext cx="3100536" cy="1728192"/>
              <a:chOff x="5935960" y="1167448"/>
              <a:chExt cx="3100536" cy="1728192"/>
            </a:xfrm>
          </p:grpSpPr>
          <p:sp>
            <p:nvSpPr>
              <p:cNvPr id="21" name="Retângulo 20"/>
              <p:cNvSpPr/>
              <p:nvPr/>
            </p:nvSpPr>
            <p:spPr>
              <a:xfrm>
                <a:off x="5935960" y="145548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0x00001000</a:t>
                </a:r>
                <a:endParaRPr lang="pt-BR" dirty="0"/>
              </a:p>
            </p:txBody>
          </p:sp>
          <p:grpSp>
            <p:nvGrpSpPr>
              <p:cNvPr id="24" name="Grupo 23"/>
              <p:cNvGrpSpPr/>
              <p:nvPr/>
            </p:nvGrpSpPr>
            <p:grpSpPr>
              <a:xfrm>
                <a:off x="6876256" y="1167448"/>
                <a:ext cx="2160240" cy="1728192"/>
                <a:chOff x="6876256" y="1167448"/>
                <a:chExt cx="2160240" cy="1728192"/>
              </a:xfrm>
            </p:grpSpPr>
            <p:grpSp>
              <p:nvGrpSpPr>
                <p:cNvPr id="20" name="Grupo 19"/>
                <p:cNvGrpSpPr/>
                <p:nvPr/>
              </p:nvGrpSpPr>
              <p:grpSpPr>
                <a:xfrm>
                  <a:off x="6876256" y="1167448"/>
                  <a:ext cx="2160240" cy="1728192"/>
                  <a:chOff x="7524328" y="980728"/>
                  <a:chExt cx="2160240" cy="1728192"/>
                </a:xfrm>
              </p:grpSpPr>
              <p:sp>
                <p:nvSpPr>
                  <p:cNvPr id="18" name="Retângulo 17"/>
                  <p:cNvSpPr/>
                  <p:nvPr/>
                </p:nvSpPr>
                <p:spPr>
                  <a:xfrm>
                    <a:off x="7956376" y="1268760"/>
                    <a:ext cx="1296144" cy="144016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19" name="Retângulo 18"/>
                  <p:cNvSpPr/>
                  <p:nvPr/>
                </p:nvSpPr>
                <p:spPr>
                  <a:xfrm>
                    <a:off x="7524328" y="980728"/>
                    <a:ext cx="2160240" cy="2880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BR" dirty="0" smtClean="0"/>
                      <a:t>Memória RAM</a:t>
                    </a:r>
                    <a:endParaRPr lang="pt-BR" dirty="0"/>
                  </a:p>
                </p:txBody>
              </p:sp>
            </p:grpSp>
            <p:cxnSp>
              <p:nvCxnSpPr>
                <p:cNvPr id="23" name="Conector reto 22"/>
                <p:cNvCxnSpPr/>
                <p:nvPr/>
              </p:nvCxnSpPr>
              <p:spPr>
                <a:xfrm>
                  <a:off x="7323544" y="1772816"/>
                  <a:ext cx="1296144" cy="0"/>
                </a:xfrm>
                <a:prstGeom prst="line">
                  <a:avLst/>
                </a:prstGeom>
                <a:ln w="254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16505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upo 11"/>
          <p:cNvGrpSpPr/>
          <p:nvPr/>
        </p:nvGrpSpPr>
        <p:grpSpPr>
          <a:xfrm>
            <a:off x="1043608" y="1772816"/>
            <a:ext cx="7674376" cy="1599416"/>
            <a:chOff x="1043608" y="1772816"/>
            <a:chExt cx="7674376" cy="1599416"/>
          </a:xfrm>
        </p:grpSpPr>
        <p:sp>
          <p:nvSpPr>
            <p:cNvPr id="22" name="Retângulo 21"/>
            <p:cNvSpPr/>
            <p:nvPr/>
          </p:nvSpPr>
          <p:spPr>
            <a:xfrm>
              <a:off x="7205816" y="17728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grpSp>
          <p:nvGrpSpPr>
            <p:cNvPr id="11" name="Grupo 10"/>
            <p:cNvGrpSpPr/>
            <p:nvPr/>
          </p:nvGrpSpPr>
          <p:grpSpPr>
            <a:xfrm>
              <a:off x="1043608" y="1781654"/>
              <a:ext cx="6408712" cy="1590578"/>
              <a:chOff x="1043608" y="1781654"/>
              <a:chExt cx="6408712" cy="1590578"/>
            </a:xfrm>
          </p:grpSpPr>
          <p:sp>
            <p:nvSpPr>
              <p:cNvPr id="17" name="Retângulo 16"/>
              <p:cNvSpPr/>
              <p:nvPr/>
            </p:nvSpPr>
            <p:spPr>
              <a:xfrm>
                <a:off x="1043608" y="3012192"/>
                <a:ext cx="1368152" cy="36004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6" name="Conector reto 25"/>
              <p:cNvCxnSpPr>
                <a:stCxn id="17" idx="3"/>
              </p:cNvCxnSpPr>
              <p:nvPr/>
            </p:nvCxnSpPr>
            <p:spPr>
              <a:xfrm>
                <a:off x="2411760" y="3192212"/>
                <a:ext cx="4290625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de seta reta 27"/>
              <p:cNvCxnSpPr>
                <a:endCxn id="31" idx="2"/>
              </p:cNvCxnSpPr>
              <p:nvPr/>
            </p:nvCxnSpPr>
            <p:spPr>
              <a:xfrm flipH="1" flipV="1">
                <a:off x="6696236" y="2098990"/>
                <a:ext cx="6150" cy="1093222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etângulo 30"/>
              <p:cNvSpPr/>
              <p:nvPr/>
            </p:nvSpPr>
            <p:spPr>
              <a:xfrm>
                <a:off x="5940152" y="1781654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0x00001004</a:t>
                </a:r>
                <a:endParaRPr lang="pt-BR" dirty="0"/>
              </a:p>
            </p:txBody>
          </p:sp>
        </p:grpSp>
      </p:grpSp>
      <p:cxnSp>
        <p:nvCxnSpPr>
          <p:cNvPr id="32" name="Conector reto 31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81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3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upo 11"/>
          <p:cNvGrpSpPr/>
          <p:nvPr/>
        </p:nvGrpSpPr>
        <p:grpSpPr>
          <a:xfrm>
            <a:off x="5940152" y="1772816"/>
            <a:ext cx="2777832" cy="326174"/>
            <a:chOff x="5940152" y="1772816"/>
            <a:chExt cx="2777832" cy="326174"/>
          </a:xfrm>
        </p:grpSpPr>
        <p:sp>
          <p:nvSpPr>
            <p:cNvPr id="22" name="Retângulo 21"/>
            <p:cNvSpPr/>
            <p:nvPr/>
          </p:nvSpPr>
          <p:spPr>
            <a:xfrm>
              <a:off x="7205816" y="17728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5940152" y="178165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</p:grpSp>
      <p:cxnSp>
        <p:nvCxnSpPr>
          <p:cNvPr id="32" name="Conector reto 31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o 8"/>
          <p:cNvGrpSpPr/>
          <p:nvPr/>
        </p:nvGrpSpPr>
        <p:grpSpPr>
          <a:xfrm>
            <a:off x="1043608" y="3284984"/>
            <a:ext cx="7848872" cy="360040"/>
            <a:chOff x="1043608" y="3284984"/>
            <a:chExt cx="7848872" cy="360040"/>
          </a:xfrm>
        </p:grpSpPr>
        <p:sp>
          <p:nvSpPr>
            <p:cNvPr id="27" name="Retângulo 26"/>
            <p:cNvSpPr/>
            <p:nvPr/>
          </p:nvSpPr>
          <p:spPr>
            <a:xfrm>
              <a:off x="1043608" y="3284984"/>
              <a:ext cx="1944216" cy="3600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9" name="Conector reto 28"/>
            <p:cNvCxnSpPr>
              <a:stCxn id="27" idx="3"/>
            </p:cNvCxnSpPr>
            <p:nvPr/>
          </p:nvCxnSpPr>
          <p:spPr>
            <a:xfrm>
              <a:off x="2987824" y="3465004"/>
              <a:ext cx="5904656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Conector de seta reta 29"/>
          <p:cNvCxnSpPr/>
          <p:nvPr/>
        </p:nvCxnSpPr>
        <p:spPr>
          <a:xfrm flipH="1" flipV="1">
            <a:off x="8886330" y="1614148"/>
            <a:ext cx="6150" cy="1858104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 flipH="1">
            <a:off x="8619688" y="1614148"/>
            <a:ext cx="26664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7210008" y="1428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985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 smtClean="0"/>
              <a:t>Passagem de Parâmetros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cs typeface="Courier New" pitchFamily="49" charset="0"/>
              </a:rPr>
              <a:t>Situação 1: </a:t>
            </a:r>
          </a:p>
          <a:p>
            <a:pPr lvl="1" algn="just"/>
            <a:r>
              <a:rPr lang="pt-BR" dirty="0">
                <a:cs typeface="Courier New" pitchFamily="49" charset="0"/>
              </a:rPr>
              <a:t>Variável</a:t>
            </a:r>
            <a:r>
              <a:rPr lang="pt-BR" dirty="0" smtClean="0">
                <a:cs typeface="Courier New" pitchFamily="49" charset="0"/>
              </a:rPr>
              <a:t> a ser passada como parâmetro não é um ponteiro. Exemplo: 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int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x</a:t>
            </a:r>
            <a:r>
              <a:rPr lang="pt-BR" dirty="0" smtClean="0">
                <a:cs typeface="Courier New" pitchFamily="49" charset="0"/>
              </a:rPr>
              <a:t>;</a:t>
            </a:r>
          </a:p>
          <a:p>
            <a:pPr lvl="1" algn="just"/>
            <a:r>
              <a:rPr lang="pt-BR" dirty="0" smtClean="0">
                <a:cs typeface="Courier New" pitchFamily="49" charset="0"/>
              </a:rPr>
              <a:t>Parâmetro da função: um tipo valor. Exemplo: </a:t>
            </a:r>
            <a:br>
              <a:rPr lang="pt-BR" dirty="0" smtClean="0">
                <a:cs typeface="Courier New" pitchFamily="49" charset="0"/>
              </a:rPr>
            </a:b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void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func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(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int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b)</a:t>
            </a:r>
            <a:r>
              <a:rPr lang="pt-BR" dirty="0" smtClean="0">
                <a:cs typeface="Courier New" pitchFamily="49" charset="0"/>
              </a:rPr>
              <a:t>.</a:t>
            </a:r>
          </a:p>
          <a:p>
            <a:pPr lvl="1"/>
            <a:endParaRPr lang="pt-BR" dirty="0" smtClean="0">
              <a:cs typeface="Courier New" pitchFamily="49" charset="0"/>
            </a:endParaRPr>
          </a:p>
          <a:p>
            <a:pPr algn="just"/>
            <a:r>
              <a:rPr lang="pt-BR" sz="2800" dirty="0" smtClean="0">
                <a:cs typeface="Courier New" pitchFamily="49" charset="0"/>
              </a:rPr>
              <a:t>Alterações </a:t>
            </a:r>
            <a:r>
              <a:rPr lang="pt-BR" sz="2800" dirty="0">
                <a:cs typeface="Courier New" pitchFamily="49" charset="0"/>
              </a:rPr>
              <a:t>no valor da variável passada como parâmetro 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não refletem </a:t>
            </a:r>
            <a:r>
              <a:rPr lang="pt-BR" sz="2800" dirty="0">
                <a:cs typeface="Courier New" pitchFamily="49" charset="0"/>
              </a:rPr>
              <a:t>no valor dessa variável fora da função.</a:t>
            </a:r>
          </a:p>
          <a:p>
            <a:endParaRPr lang="pt-BR" sz="2800" dirty="0">
              <a:cs typeface="Courier New" pitchFamily="49" charset="0"/>
            </a:endParaRPr>
          </a:p>
          <a:p>
            <a:pPr lvl="1"/>
            <a:endParaRPr lang="pt-BR" sz="24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79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3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 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upo 11"/>
          <p:cNvGrpSpPr/>
          <p:nvPr/>
        </p:nvGrpSpPr>
        <p:grpSpPr>
          <a:xfrm>
            <a:off x="5940152" y="1772816"/>
            <a:ext cx="2777832" cy="326174"/>
            <a:chOff x="5940152" y="1772816"/>
            <a:chExt cx="2777832" cy="326174"/>
          </a:xfrm>
        </p:grpSpPr>
        <p:sp>
          <p:nvSpPr>
            <p:cNvPr id="22" name="Retângulo 21"/>
            <p:cNvSpPr/>
            <p:nvPr/>
          </p:nvSpPr>
          <p:spPr>
            <a:xfrm>
              <a:off x="7205816" y="17728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5940152" y="178165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</p:grpSp>
      <p:cxnSp>
        <p:nvCxnSpPr>
          <p:cNvPr id="32" name="Conector reto 31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7210008" y="1428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grpSp>
        <p:nvGrpSpPr>
          <p:cNvPr id="26" name="Grupo 25"/>
          <p:cNvGrpSpPr/>
          <p:nvPr/>
        </p:nvGrpSpPr>
        <p:grpSpPr>
          <a:xfrm>
            <a:off x="467544" y="3571136"/>
            <a:ext cx="8143760" cy="346680"/>
            <a:chOff x="498024" y="3168432"/>
            <a:chExt cx="8143760" cy="346680"/>
          </a:xfrm>
        </p:grpSpPr>
        <p:grpSp>
          <p:nvGrpSpPr>
            <p:cNvPr id="28" name="Grupo 27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35" name="Retângulo 34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6" name="Conector de seta reta 35"/>
              <p:cNvCxnSpPr>
                <a:stCxn id="35" idx="3"/>
                <a:endCxn id="37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tângulo 36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4" name="Retângulo 33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554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3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 /* ou Imprimir(*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 */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6" name="Grupo 25"/>
          <p:cNvGrpSpPr/>
          <p:nvPr/>
        </p:nvGrpSpPr>
        <p:grpSpPr>
          <a:xfrm>
            <a:off x="467544" y="3571136"/>
            <a:ext cx="8143760" cy="346680"/>
            <a:chOff x="498024" y="3168432"/>
            <a:chExt cx="8143760" cy="346680"/>
          </a:xfrm>
        </p:grpSpPr>
        <p:grpSp>
          <p:nvGrpSpPr>
            <p:cNvPr id="28" name="Grupo 27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35" name="Retângulo 34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6" name="Conector de seta reta 35"/>
              <p:cNvCxnSpPr>
                <a:stCxn id="35" idx="3"/>
                <a:endCxn id="37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tângulo 36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4" name="Retângulo 33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27" name="Retângulo 26"/>
          <p:cNvSpPr/>
          <p:nvPr/>
        </p:nvSpPr>
        <p:spPr>
          <a:xfrm>
            <a:off x="1013128" y="3955504"/>
            <a:ext cx="1653872" cy="2354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9" name="Conector reto 28"/>
          <p:cNvCxnSpPr>
            <a:stCxn id="27" idx="1"/>
          </p:cNvCxnSpPr>
          <p:nvPr/>
        </p:nvCxnSpPr>
        <p:spPr>
          <a:xfrm flipH="1" flipV="1">
            <a:off x="338768" y="4069080"/>
            <a:ext cx="674360" cy="41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338768" y="4069080"/>
            <a:ext cx="0" cy="11601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 flipH="1">
            <a:off x="338768" y="5247456"/>
            <a:ext cx="128776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to 46"/>
          <p:cNvCxnSpPr/>
          <p:nvPr/>
        </p:nvCxnSpPr>
        <p:spPr>
          <a:xfrm flipV="1">
            <a:off x="3241184" y="5183460"/>
            <a:ext cx="5605576" cy="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/>
          <p:nvPr/>
        </p:nvCxnSpPr>
        <p:spPr>
          <a:xfrm flipV="1">
            <a:off x="8846760" y="2708920"/>
            <a:ext cx="0" cy="24745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tângulo 49"/>
          <p:cNvSpPr/>
          <p:nvPr/>
        </p:nvSpPr>
        <p:spPr>
          <a:xfrm>
            <a:off x="1189936" y="5065712"/>
            <a:ext cx="2013912" cy="2354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" name="Grupo 6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6876256" y="1167448"/>
              <a:ext cx="2160240" cy="1728192"/>
              <a:chOff x="7524328" y="980728"/>
              <a:chExt cx="2160240" cy="1728192"/>
            </a:xfrm>
          </p:grpSpPr>
          <p:sp>
            <p:nvSpPr>
              <p:cNvPr id="18" name="Retângulo 17"/>
              <p:cNvSpPr/>
              <p:nvPr/>
            </p:nvSpPr>
            <p:spPr>
              <a:xfrm>
                <a:off x="7956376" y="1268760"/>
                <a:ext cx="1296144" cy="144016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Retângulo 18"/>
              <p:cNvSpPr/>
              <p:nvPr/>
            </p:nvSpPr>
            <p:spPr>
              <a:xfrm>
                <a:off x="7524328" y="980728"/>
                <a:ext cx="2160240" cy="2880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Memória RAM</a:t>
                </a:r>
                <a:endParaRPr lang="pt-BR" dirty="0"/>
              </a:p>
            </p:txBody>
          </p:sp>
        </p:grpSp>
        <p:cxnSp>
          <p:nvCxnSpPr>
            <p:cNvPr id="23" name="Conector reto 22"/>
            <p:cNvCxnSpPr/>
            <p:nvPr/>
          </p:nvCxnSpPr>
          <p:spPr>
            <a:xfrm>
              <a:off x="7323544" y="1772816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tângulo 21"/>
            <p:cNvSpPr/>
            <p:nvPr/>
          </p:nvSpPr>
          <p:spPr>
            <a:xfrm>
              <a:off x="7205816" y="17728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5940152" y="178165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  <p:cxnSp>
          <p:nvCxnSpPr>
            <p:cNvPr id="32" name="Conector reto 31"/>
            <p:cNvCxnSpPr/>
            <p:nvPr/>
          </p:nvCxnSpPr>
          <p:spPr>
            <a:xfrm>
              <a:off x="7308304" y="2115923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tângulo 32"/>
            <p:cNvSpPr/>
            <p:nvPr/>
          </p:nvSpPr>
          <p:spPr>
            <a:xfrm>
              <a:off x="7210008" y="14280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</p:grpSp>
      <p:cxnSp>
        <p:nvCxnSpPr>
          <p:cNvPr id="44" name="Conector reto 43"/>
          <p:cNvCxnSpPr/>
          <p:nvPr/>
        </p:nvCxnSpPr>
        <p:spPr>
          <a:xfrm>
            <a:off x="7308304" y="2564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ângulo 44"/>
          <p:cNvSpPr/>
          <p:nvPr/>
        </p:nvSpPr>
        <p:spPr>
          <a:xfrm>
            <a:off x="5940152" y="2566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0x00002000</a:t>
            </a:r>
            <a:endParaRPr lang="pt-BR" dirty="0"/>
          </a:p>
        </p:txBody>
      </p:sp>
      <p:cxnSp>
        <p:nvCxnSpPr>
          <p:cNvPr id="49" name="Conector de seta reta 48"/>
          <p:cNvCxnSpPr/>
          <p:nvPr/>
        </p:nvCxnSpPr>
        <p:spPr>
          <a:xfrm flipH="1" flipV="1">
            <a:off x="8625840" y="2697480"/>
            <a:ext cx="220920" cy="114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ângulo 37"/>
          <p:cNvSpPr/>
          <p:nvPr/>
        </p:nvSpPr>
        <p:spPr>
          <a:xfrm>
            <a:off x="7208160" y="256490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951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0" grpId="0" animBg="1"/>
      <p:bldP spid="45" grpId="0"/>
      <p:bldP spid="3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3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 /* ou Imprimir(*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 */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upo 11"/>
          <p:cNvGrpSpPr/>
          <p:nvPr/>
        </p:nvGrpSpPr>
        <p:grpSpPr>
          <a:xfrm>
            <a:off x="5940152" y="1772816"/>
            <a:ext cx="2777832" cy="326174"/>
            <a:chOff x="5940152" y="1772816"/>
            <a:chExt cx="2777832" cy="326174"/>
          </a:xfrm>
        </p:grpSpPr>
        <p:sp>
          <p:nvSpPr>
            <p:cNvPr id="22" name="Retângulo 21"/>
            <p:cNvSpPr/>
            <p:nvPr/>
          </p:nvSpPr>
          <p:spPr>
            <a:xfrm>
              <a:off x="7205816" y="17728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5940152" y="178165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</p:grpSp>
      <p:cxnSp>
        <p:nvCxnSpPr>
          <p:cNvPr id="32" name="Conector reto 31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7210008" y="1428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grpSp>
        <p:nvGrpSpPr>
          <p:cNvPr id="26" name="Grupo 25"/>
          <p:cNvGrpSpPr/>
          <p:nvPr/>
        </p:nvGrpSpPr>
        <p:grpSpPr>
          <a:xfrm>
            <a:off x="467544" y="3571136"/>
            <a:ext cx="8143760" cy="346680"/>
            <a:chOff x="498024" y="3168432"/>
            <a:chExt cx="8143760" cy="346680"/>
          </a:xfrm>
        </p:grpSpPr>
        <p:grpSp>
          <p:nvGrpSpPr>
            <p:cNvPr id="28" name="Grupo 27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35" name="Retângulo 34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6" name="Conector de seta reta 35"/>
              <p:cNvCxnSpPr>
                <a:stCxn id="35" idx="3"/>
                <a:endCxn id="37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tângulo 36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4" name="Retângulo 33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38" name="Retângulo 37"/>
          <p:cNvSpPr/>
          <p:nvPr/>
        </p:nvSpPr>
        <p:spPr>
          <a:xfrm>
            <a:off x="997888" y="5608632"/>
            <a:ext cx="842176" cy="2865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9" name="Conector reto 38"/>
          <p:cNvCxnSpPr>
            <a:stCxn id="38" idx="3"/>
          </p:cNvCxnSpPr>
          <p:nvPr/>
        </p:nvCxnSpPr>
        <p:spPr>
          <a:xfrm>
            <a:off x="1840064" y="5751904"/>
            <a:ext cx="700669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V="1">
            <a:off x="8846760" y="2708920"/>
            <a:ext cx="0" cy="30125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de seta reta 40"/>
          <p:cNvCxnSpPr/>
          <p:nvPr/>
        </p:nvCxnSpPr>
        <p:spPr>
          <a:xfrm flipH="1" flipV="1">
            <a:off x="8625840" y="2697480"/>
            <a:ext cx="220920" cy="114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>
            <a:off x="7308304" y="2564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ângulo 44"/>
          <p:cNvSpPr/>
          <p:nvPr/>
        </p:nvSpPr>
        <p:spPr>
          <a:xfrm>
            <a:off x="5940152" y="2566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0x00002000</a:t>
            </a:r>
            <a:endParaRPr lang="pt-BR" dirty="0"/>
          </a:p>
        </p:txBody>
      </p:sp>
      <p:sp>
        <p:nvSpPr>
          <p:cNvPr id="46" name="Retângulo 45"/>
          <p:cNvSpPr/>
          <p:nvPr/>
        </p:nvSpPr>
        <p:spPr>
          <a:xfrm>
            <a:off x="7194768" y="256490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29" name="Retângulo 28"/>
          <p:cNvSpPr/>
          <p:nvPr/>
        </p:nvSpPr>
        <p:spPr>
          <a:xfrm>
            <a:off x="7208160" y="256490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975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6" grpId="1"/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3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 /* ou Imprimir(*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 */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upo 11"/>
          <p:cNvGrpSpPr/>
          <p:nvPr/>
        </p:nvGrpSpPr>
        <p:grpSpPr>
          <a:xfrm>
            <a:off x="5940152" y="1772816"/>
            <a:ext cx="2777832" cy="326174"/>
            <a:chOff x="5940152" y="1772816"/>
            <a:chExt cx="2777832" cy="326174"/>
          </a:xfrm>
        </p:grpSpPr>
        <p:sp>
          <p:nvSpPr>
            <p:cNvPr id="22" name="Retângulo 21"/>
            <p:cNvSpPr/>
            <p:nvPr/>
          </p:nvSpPr>
          <p:spPr>
            <a:xfrm>
              <a:off x="7205816" y="17728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5940152" y="178165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</p:grpSp>
      <p:cxnSp>
        <p:nvCxnSpPr>
          <p:cNvPr id="32" name="Conector reto 31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7210008" y="1428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grpSp>
        <p:nvGrpSpPr>
          <p:cNvPr id="26" name="Grupo 25"/>
          <p:cNvGrpSpPr/>
          <p:nvPr/>
        </p:nvGrpSpPr>
        <p:grpSpPr>
          <a:xfrm>
            <a:off x="467544" y="3571136"/>
            <a:ext cx="8143760" cy="346680"/>
            <a:chOff x="498024" y="3168432"/>
            <a:chExt cx="8143760" cy="346680"/>
          </a:xfrm>
        </p:grpSpPr>
        <p:grpSp>
          <p:nvGrpSpPr>
            <p:cNvPr id="28" name="Grupo 27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35" name="Retângulo 34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6" name="Conector de seta reta 35"/>
              <p:cNvCxnSpPr>
                <a:stCxn id="35" idx="3"/>
                <a:endCxn id="37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tângulo 36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4" name="Retângulo 33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5940152" y="2564904"/>
            <a:ext cx="2766784" cy="318512"/>
            <a:chOff x="5940152" y="2564904"/>
            <a:chExt cx="2766784" cy="318512"/>
          </a:xfrm>
        </p:grpSpPr>
        <p:cxnSp>
          <p:nvCxnSpPr>
            <p:cNvPr id="44" name="Conector reto 43"/>
            <p:cNvCxnSpPr/>
            <p:nvPr/>
          </p:nvCxnSpPr>
          <p:spPr>
            <a:xfrm>
              <a:off x="7308304" y="2564904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tângulo 44"/>
            <p:cNvSpPr/>
            <p:nvPr/>
          </p:nvSpPr>
          <p:spPr>
            <a:xfrm>
              <a:off x="5940152" y="25660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0x00002000</a:t>
              </a:r>
              <a:endParaRPr lang="pt-BR" dirty="0"/>
            </a:p>
          </p:txBody>
        </p:sp>
        <p:sp>
          <p:nvSpPr>
            <p:cNvPr id="46" name="Retângulo 45"/>
            <p:cNvSpPr/>
            <p:nvPr/>
          </p:nvSpPr>
          <p:spPr>
            <a:xfrm>
              <a:off x="7194768" y="25649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8</a:t>
              </a:r>
              <a:endParaRPr lang="pt-BR" dirty="0"/>
            </a:p>
          </p:txBody>
        </p:sp>
      </p:grpSp>
      <p:grpSp>
        <p:nvGrpSpPr>
          <p:cNvPr id="47" name="Grupo 46"/>
          <p:cNvGrpSpPr/>
          <p:nvPr/>
        </p:nvGrpSpPr>
        <p:grpSpPr>
          <a:xfrm>
            <a:off x="440450" y="5897323"/>
            <a:ext cx="7815006" cy="346680"/>
            <a:chOff x="498024" y="3168432"/>
            <a:chExt cx="7815006" cy="346680"/>
          </a:xfrm>
        </p:grpSpPr>
        <p:grpSp>
          <p:nvGrpSpPr>
            <p:cNvPr id="48" name="Grupo 47"/>
            <p:cNvGrpSpPr/>
            <p:nvPr/>
          </p:nvGrpSpPr>
          <p:grpSpPr>
            <a:xfrm>
              <a:off x="1043607" y="3168432"/>
              <a:ext cx="7269423" cy="346680"/>
              <a:chOff x="1043607" y="2866296"/>
              <a:chExt cx="7269423" cy="346680"/>
            </a:xfrm>
          </p:grpSpPr>
          <p:sp>
            <p:nvSpPr>
              <p:cNvPr id="50" name="Retângulo 49"/>
              <p:cNvSpPr/>
              <p:nvPr/>
            </p:nvSpPr>
            <p:spPr>
              <a:xfrm>
                <a:off x="1043607" y="2866296"/>
                <a:ext cx="6302073" cy="34668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51" name="Conector de seta reta 50"/>
              <p:cNvCxnSpPr>
                <a:stCxn id="50" idx="3"/>
                <a:endCxn id="52" idx="1"/>
              </p:cNvCxnSpPr>
              <p:nvPr/>
            </p:nvCxnSpPr>
            <p:spPr>
              <a:xfrm flipV="1">
                <a:off x="7345680" y="3034288"/>
                <a:ext cx="247270" cy="5348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tângulo 51"/>
              <p:cNvSpPr/>
              <p:nvPr/>
            </p:nvSpPr>
            <p:spPr>
              <a:xfrm>
                <a:off x="7592950" y="2898656"/>
                <a:ext cx="72008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8</a:t>
                </a:r>
                <a:endParaRPr lang="pt-BR" dirty="0"/>
              </a:p>
            </p:txBody>
          </p:sp>
        </p:grpSp>
        <p:sp>
          <p:nvSpPr>
            <p:cNvPr id="49" name="Retângulo 48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(2)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531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3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 /* ou Imprimir(*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 */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upo 11"/>
          <p:cNvGrpSpPr/>
          <p:nvPr/>
        </p:nvGrpSpPr>
        <p:grpSpPr>
          <a:xfrm>
            <a:off x="5940152" y="1772816"/>
            <a:ext cx="2777832" cy="326174"/>
            <a:chOff x="5940152" y="1772816"/>
            <a:chExt cx="2777832" cy="326174"/>
          </a:xfrm>
        </p:grpSpPr>
        <p:sp>
          <p:nvSpPr>
            <p:cNvPr id="22" name="Retângulo 21"/>
            <p:cNvSpPr/>
            <p:nvPr/>
          </p:nvSpPr>
          <p:spPr>
            <a:xfrm>
              <a:off x="7205816" y="17728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5940152" y="178165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</p:grpSp>
      <p:cxnSp>
        <p:nvCxnSpPr>
          <p:cNvPr id="32" name="Conector reto 31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7210008" y="1428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grpSp>
        <p:nvGrpSpPr>
          <p:cNvPr id="26" name="Grupo 25"/>
          <p:cNvGrpSpPr/>
          <p:nvPr/>
        </p:nvGrpSpPr>
        <p:grpSpPr>
          <a:xfrm>
            <a:off x="467544" y="3571136"/>
            <a:ext cx="8143760" cy="346680"/>
            <a:chOff x="498024" y="3168432"/>
            <a:chExt cx="8143760" cy="346680"/>
          </a:xfrm>
        </p:grpSpPr>
        <p:grpSp>
          <p:nvGrpSpPr>
            <p:cNvPr id="28" name="Grupo 27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35" name="Retângulo 34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6" name="Conector de seta reta 35"/>
              <p:cNvCxnSpPr>
                <a:stCxn id="35" idx="3"/>
                <a:endCxn id="37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tângulo 36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4" name="Retângulo 33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5940152" y="2564904"/>
            <a:ext cx="2766784" cy="318512"/>
            <a:chOff x="5940152" y="2564904"/>
            <a:chExt cx="2766784" cy="318512"/>
          </a:xfrm>
        </p:grpSpPr>
        <p:cxnSp>
          <p:nvCxnSpPr>
            <p:cNvPr id="44" name="Conector reto 43"/>
            <p:cNvCxnSpPr/>
            <p:nvPr/>
          </p:nvCxnSpPr>
          <p:spPr>
            <a:xfrm>
              <a:off x="7308304" y="2564904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tângulo 44"/>
            <p:cNvSpPr/>
            <p:nvPr/>
          </p:nvSpPr>
          <p:spPr>
            <a:xfrm>
              <a:off x="5940152" y="25660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0x00002000</a:t>
              </a:r>
              <a:endParaRPr lang="pt-BR" dirty="0"/>
            </a:p>
          </p:txBody>
        </p:sp>
        <p:sp>
          <p:nvSpPr>
            <p:cNvPr id="46" name="Retângulo 45"/>
            <p:cNvSpPr/>
            <p:nvPr/>
          </p:nvSpPr>
          <p:spPr>
            <a:xfrm>
              <a:off x="7194768" y="25649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8</a:t>
              </a:r>
              <a:endParaRPr lang="pt-BR" dirty="0"/>
            </a:p>
          </p:txBody>
        </p:sp>
      </p:grpSp>
      <p:grpSp>
        <p:nvGrpSpPr>
          <p:cNvPr id="47" name="Grupo 46"/>
          <p:cNvGrpSpPr/>
          <p:nvPr/>
        </p:nvGrpSpPr>
        <p:grpSpPr>
          <a:xfrm>
            <a:off x="440450" y="5897323"/>
            <a:ext cx="7815006" cy="346680"/>
            <a:chOff x="498024" y="3168432"/>
            <a:chExt cx="7815006" cy="346680"/>
          </a:xfrm>
        </p:grpSpPr>
        <p:grpSp>
          <p:nvGrpSpPr>
            <p:cNvPr id="48" name="Grupo 47"/>
            <p:cNvGrpSpPr/>
            <p:nvPr/>
          </p:nvGrpSpPr>
          <p:grpSpPr>
            <a:xfrm>
              <a:off x="1043607" y="3168432"/>
              <a:ext cx="7269423" cy="346680"/>
              <a:chOff x="1043607" y="2866296"/>
              <a:chExt cx="7269423" cy="346680"/>
            </a:xfrm>
          </p:grpSpPr>
          <p:sp>
            <p:nvSpPr>
              <p:cNvPr id="50" name="Retângulo 49"/>
              <p:cNvSpPr/>
              <p:nvPr/>
            </p:nvSpPr>
            <p:spPr>
              <a:xfrm>
                <a:off x="1043607" y="2866296"/>
                <a:ext cx="6302073" cy="34668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51" name="Conector de seta reta 50"/>
              <p:cNvCxnSpPr>
                <a:stCxn id="50" idx="3"/>
                <a:endCxn id="52" idx="1"/>
              </p:cNvCxnSpPr>
              <p:nvPr/>
            </p:nvCxnSpPr>
            <p:spPr>
              <a:xfrm flipV="1">
                <a:off x="7345680" y="3034288"/>
                <a:ext cx="247270" cy="5348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tângulo 51"/>
              <p:cNvSpPr/>
              <p:nvPr/>
            </p:nvSpPr>
            <p:spPr>
              <a:xfrm>
                <a:off x="7592950" y="2898656"/>
                <a:ext cx="72008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8</a:t>
                </a:r>
                <a:endParaRPr lang="pt-BR" dirty="0"/>
              </a:p>
            </p:txBody>
          </p:sp>
        </p:grpSp>
        <p:sp>
          <p:nvSpPr>
            <p:cNvPr id="49" name="Retângulo 48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(2)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467544" y="4162440"/>
            <a:ext cx="8143760" cy="346680"/>
            <a:chOff x="498024" y="3168432"/>
            <a:chExt cx="8143760" cy="346680"/>
          </a:xfrm>
        </p:grpSpPr>
        <p:grpSp>
          <p:nvGrpSpPr>
            <p:cNvPr id="39" name="Grupo 38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41" name="Retângulo 40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2" name="Conector de seta reta 41"/>
              <p:cNvCxnSpPr>
                <a:stCxn id="41" idx="3"/>
                <a:endCxn id="53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tângulo 52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40" name="Retângulo 39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(3)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981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 smtClean="0"/>
              <a:t>Passagem de Parâmetros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cs typeface="Courier New" pitchFamily="49" charset="0"/>
              </a:rPr>
              <a:t>Situação 4:</a:t>
            </a:r>
          </a:p>
          <a:p>
            <a:pPr lvl="1" algn="just"/>
            <a:r>
              <a:rPr lang="pt-BR" dirty="0" smtClean="0">
                <a:cs typeface="Courier New" pitchFamily="49" charset="0"/>
              </a:rPr>
              <a:t>Variável a ser passada como parâmetro é um ponteiro. Exemplo: 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int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*x</a:t>
            </a:r>
            <a:r>
              <a:rPr lang="pt-BR" dirty="0" smtClean="0">
                <a:cs typeface="Courier New" pitchFamily="49" charset="0"/>
              </a:rPr>
              <a:t>;</a:t>
            </a:r>
          </a:p>
          <a:p>
            <a:pPr lvl="1"/>
            <a:r>
              <a:rPr lang="pt-BR" dirty="0">
                <a:cs typeface="Courier New" pitchFamily="49" charset="0"/>
              </a:rPr>
              <a:t>Parâmetro da função: um tipo </a:t>
            </a:r>
            <a:r>
              <a:rPr lang="pt-BR" dirty="0" smtClean="0">
                <a:cs typeface="Courier New" pitchFamily="49" charset="0"/>
              </a:rPr>
              <a:t>ponteiro. Exemplo:</a:t>
            </a:r>
            <a:br>
              <a:rPr lang="pt-BR" dirty="0" smtClean="0">
                <a:cs typeface="Courier New" pitchFamily="49" charset="0"/>
              </a:rPr>
            </a:b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void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func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(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int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*b)</a:t>
            </a:r>
            <a:r>
              <a:rPr lang="pt-BR" dirty="0" smtClean="0">
                <a:cs typeface="Courier New" pitchFamily="49" charset="0"/>
              </a:rPr>
              <a:t>.</a:t>
            </a:r>
            <a:endParaRPr lang="pt-BR" dirty="0">
              <a:cs typeface="Courier New" pitchFamily="49" charset="0"/>
            </a:endParaRPr>
          </a:p>
          <a:p>
            <a:endParaRPr lang="pt-BR" dirty="0" smtClean="0">
              <a:cs typeface="Courier New" pitchFamily="49" charset="0"/>
            </a:endParaRPr>
          </a:p>
          <a:p>
            <a:pPr algn="just"/>
            <a:r>
              <a:rPr lang="pt-BR" sz="2800" dirty="0" smtClean="0">
                <a:cs typeface="Courier New" pitchFamily="49" charset="0"/>
              </a:rPr>
              <a:t>Alterações </a:t>
            </a:r>
            <a:r>
              <a:rPr lang="pt-BR" sz="2800" dirty="0">
                <a:cs typeface="Courier New" pitchFamily="49" charset="0"/>
              </a:rPr>
              <a:t>no valor da variável passada como parâmetro 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refletem </a:t>
            </a:r>
            <a:r>
              <a:rPr lang="pt-BR" sz="2800" dirty="0">
                <a:cs typeface="Courier New" pitchFamily="49" charset="0"/>
              </a:rPr>
              <a:t>no valor dessa variável fora da função.</a:t>
            </a:r>
          </a:p>
          <a:p>
            <a:endParaRPr lang="pt-BR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95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   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3" name="Grupo 32"/>
          <p:cNvGrpSpPr/>
          <p:nvPr/>
        </p:nvGrpSpPr>
        <p:grpSpPr>
          <a:xfrm>
            <a:off x="1043608" y="1167448"/>
            <a:ext cx="7992888" cy="1931992"/>
            <a:chOff x="1043608" y="1167448"/>
            <a:chExt cx="7992888" cy="1931992"/>
          </a:xfrm>
        </p:grpSpPr>
        <p:sp>
          <p:nvSpPr>
            <p:cNvPr id="4" name="Retângulo 3"/>
            <p:cNvSpPr/>
            <p:nvPr/>
          </p:nvSpPr>
          <p:spPr>
            <a:xfrm>
              <a:off x="1043608" y="2739400"/>
              <a:ext cx="2016224" cy="3600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3059832" y="1772816"/>
              <a:ext cx="3662692" cy="1146604"/>
              <a:chOff x="3059832" y="1772816"/>
              <a:chExt cx="3662692" cy="1146604"/>
            </a:xfrm>
          </p:grpSpPr>
          <p:cxnSp>
            <p:nvCxnSpPr>
              <p:cNvPr id="27" name="Conector reto 26"/>
              <p:cNvCxnSpPr>
                <a:stCxn id="4" idx="3"/>
              </p:cNvCxnSpPr>
              <p:nvPr/>
            </p:nvCxnSpPr>
            <p:spPr>
              <a:xfrm>
                <a:off x="3059832" y="2919420"/>
                <a:ext cx="3662692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de seta reta 28"/>
              <p:cNvCxnSpPr>
                <a:endCxn id="21" idx="2"/>
              </p:cNvCxnSpPr>
              <p:nvPr/>
            </p:nvCxnSpPr>
            <p:spPr>
              <a:xfrm flipH="1" flipV="1">
                <a:off x="6692044" y="1772816"/>
                <a:ext cx="15240" cy="114660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o 24"/>
            <p:cNvGrpSpPr/>
            <p:nvPr/>
          </p:nvGrpSpPr>
          <p:grpSpPr>
            <a:xfrm>
              <a:off x="5935960" y="1167448"/>
              <a:ext cx="3100536" cy="1728192"/>
              <a:chOff x="5935960" y="1167448"/>
              <a:chExt cx="3100536" cy="1728192"/>
            </a:xfrm>
          </p:grpSpPr>
          <p:sp>
            <p:nvSpPr>
              <p:cNvPr id="21" name="Retângulo 20"/>
              <p:cNvSpPr/>
              <p:nvPr/>
            </p:nvSpPr>
            <p:spPr>
              <a:xfrm>
                <a:off x="5935960" y="145548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0x00001000</a:t>
                </a:r>
                <a:endParaRPr lang="pt-BR" dirty="0"/>
              </a:p>
            </p:txBody>
          </p:sp>
          <p:grpSp>
            <p:nvGrpSpPr>
              <p:cNvPr id="24" name="Grupo 23"/>
              <p:cNvGrpSpPr/>
              <p:nvPr/>
            </p:nvGrpSpPr>
            <p:grpSpPr>
              <a:xfrm>
                <a:off x="6876256" y="1167448"/>
                <a:ext cx="2160240" cy="1728192"/>
                <a:chOff x="6876256" y="1167448"/>
                <a:chExt cx="2160240" cy="1728192"/>
              </a:xfrm>
            </p:grpSpPr>
            <p:grpSp>
              <p:nvGrpSpPr>
                <p:cNvPr id="20" name="Grupo 19"/>
                <p:cNvGrpSpPr/>
                <p:nvPr/>
              </p:nvGrpSpPr>
              <p:grpSpPr>
                <a:xfrm>
                  <a:off x="6876256" y="1167448"/>
                  <a:ext cx="2160240" cy="1728192"/>
                  <a:chOff x="7524328" y="980728"/>
                  <a:chExt cx="2160240" cy="1728192"/>
                </a:xfrm>
              </p:grpSpPr>
              <p:sp>
                <p:nvSpPr>
                  <p:cNvPr id="18" name="Retângulo 17"/>
                  <p:cNvSpPr/>
                  <p:nvPr/>
                </p:nvSpPr>
                <p:spPr>
                  <a:xfrm>
                    <a:off x="7956376" y="1268760"/>
                    <a:ext cx="1296144" cy="144016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19" name="Retângulo 18"/>
                  <p:cNvSpPr/>
                  <p:nvPr/>
                </p:nvSpPr>
                <p:spPr>
                  <a:xfrm>
                    <a:off x="7524328" y="980728"/>
                    <a:ext cx="2160240" cy="2880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BR" dirty="0" smtClean="0"/>
                      <a:t>Memória RAM</a:t>
                    </a:r>
                    <a:endParaRPr lang="pt-BR" dirty="0"/>
                  </a:p>
                </p:txBody>
              </p:sp>
            </p:grpSp>
            <p:cxnSp>
              <p:nvCxnSpPr>
                <p:cNvPr id="23" name="Conector reto 22"/>
                <p:cNvCxnSpPr/>
                <p:nvPr/>
              </p:nvCxnSpPr>
              <p:spPr>
                <a:xfrm>
                  <a:off x="7323544" y="1772816"/>
                  <a:ext cx="1296144" cy="0"/>
                </a:xfrm>
                <a:prstGeom prst="line">
                  <a:avLst/>
                </a:prstGeom>
                <a:ln w="254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58787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upo 15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17" name="Retângulo 16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2" name="Grupo 21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6" name="Grupo 25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31" name="Retângulo 30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2" name="Retângulo 31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8" name="Conector reto 27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upo 33"/>
          <p:cNvGrpSpPr/>
          <p:nvPr/>
        </p:nvGrpSpPr>
        <p:grpSpPr>
          <a:xfrm>
            <a:off x="1043608" y="1772816"/>
            <a:ext cx="7674376" cy="1599416"/>
            <a:chOff x="1043608" y="1772816"/>
            <a:chExt cx="7674376" cy="1599416"/>
          </a:xfrm>
        </p:grpSpPr>
        <p:sp>
          <p:nvSpPr>
            <p:cNvPr id="35" name="Retângulo 34"/>
            <p:cNvSpPr/>
            <p:nvPr/>
          </p:nvSpPr>
          <p:spPr>
            <a:xfrm>
              <a:off x="7205816" y="17728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grpSp>
          <p:nvGrpSpPr>
            <p:cNvPr id="36" name="Grupo 35"/>
            <p:cNvGrpSpPr/>
            <p:nvPr/>
          </p:nvGrpSpPr>
          <p:grpSpPr>
            <a:xfrm>
              <a:off x="1043608" y="1781654"/>
              <a:ext cx="6408712" cy="1590578"/>
              <a:chOff x="1043608" y="1781654"/>
              <a:chExt cx="6408712" cy="1590578"/>
            </a:xfrm>
          </p:grpSpPr>
          <p:sp>
            <p:nvSpPr>
              <p:cNvPr id="37" name="Retângulo 36"/>
              <p:cNvSpPr/>
              <p:nvPr/>
            </p:nvSpPr>
            <p:spPr>
              <a:xfrm>
                <a:off x="1043608" y="3012192"/>
                <a:ext cx="1368152" cy="36004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8" name="Conector reto 37"/>
              <p:cNvCxnSpPr>
                <a:stCxn id="37" idx="3"/>
              </p:cNvCxnSpPr>
              <p:nvPr/>
            </p:nvCxnSpPr>
            <p:spPr>
              <a:xfrm>
                <a:off x="2411760" y="3192212"/>
                <a:ext cx="4290625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ector de seta reta 38"/>
              <p:cNvCxnSpPr>
                <a:endCxn id="40" idx="2"/>
              </p:cNvCxnSpPr>
              <p:nvPr/>
            </p:nvCxnSpPr>
            <p:spPr>
              <a:xfrm flipH="1" flipV="1">
                <a:off x="6696236" y="2098990"/>
                <a:ext cx="6150" cy="1093222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tângulo 39"/>
              <p:cNvSpPr/>
              <p:nvPr/>
            </p:nvSpPr>
            <p:spPr>
              <a:xfrm>
                <a:off x="5940152" y="1781654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0x00001004</a:t>
                </a:r>
                <a:endParaRPr lang="pt-BR" dirty="0"/>
              </a:p>
            </p:txBody>
          </p:sp>
        </p:grpSp>
      </p:grpSp>
      <p:cxnSp>
        <p:nvCxnSpPr>
          <p:cNvPr id="41" name="Conector reto 40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72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upo 15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17" name="Retângulo 16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2" name="Grupo 21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6" name="Grupo 25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31" name="Retângulo 30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2" name="Retângulo 31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8" name="Conector reto 27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upo 33"/>
          <p:cNvGrpSpPr/>
          <p:nvPr/>
        </p:nvGrpSpPr>
        <p:grpSpPr>
          <a:xfrm>
            <a:off x="5940152" y="1772816"/>
            <a:ext cx="2777832" cy="326174"/>
            <a:chOff x="5940152" y="1772816"/>
            <a:chExt cx="2777832" cy="326174"/>
          </a:xfrm>
        </p:grpSpPr>
        <p:sp>
          <p:nvSpPr>
            <p:cNvPr id="35" name="Retângulo 34"/>
            <p:cNvSpPr/>
            <p:nvPr/>
          </p:nvSpPr>
          <p:spPr>
            <a:xfrm>
              <a:off x="7205816" y="17728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5940152" y="178165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</p:grpSp>
      <p:cxnSp>
        <p:nvCxnSpPr>
          <p:cNvPr id="41" name="Conector reto 40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o 26"/>
          <p:cNvGrpSpPr/>
          <p:nvPr/>
        </p:nvGrpSpPr>
        <p:grpSpPr>
          <a:xfrm>
            <a:off x="1043608" y="3284984"/>
            <a:ext cx="7848872" cy="360040"/>
            <a:chOff x="1043608" y="3284984"/>
            <a:chExt cx="7848872" cy="360040"/>
          </a:xfrm>
        </p:grpSpPr>
        <p:sp>
          <p:nvSpPr>
            <p:cNvPr id="29" name="Retângulo 28"/>
            <p:cNvSpPr/>
            <p:nvPr/>
          </p:nvSpPr>
          <p:spPr>
            <a:xfrm>
              <a:off x="1043608" y="3284984"/>
              <a:ext cx="1944216" cy="3600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30" name="Conector reto 29"/>
            <p:cNvCxnSpPr>
              <a:stCxn id="29" idx="3"/>
            </p:cNvCxnSpPr>
            <p:nvPr/>
          </p:nvCxnSpPr>
          <p:spPr>
            <a:xfrm>
              <a:off x="2987824" y="3465004"/>
              <a:ext cx="5904656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Conector de seta reta 32"/>
          <p:cNvCxnSpPr/>
          <p:nvPr/>
        </p:nvCxnSpPr>
        <p:spPr>
          <a:xfrm flipH="1" flipV="1">
            <a:off x="8886330" y="1614148"/>
            <a:ext cx="6150" cy="1858104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 flipH="1">
            <a:off x="8619688" y="1614148"/>
            <a:ext cx="26664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ângulo 42"/>
          <p:cNvSpPr/>
          <p:nvPr/>
        </p:nvSpPr>
        <p:spPr>
          <a:xfrm>
            <a:off x="7210008" y="1428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520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upo 15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17" name="Retângulo 16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2" name="Grupo 21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6" name="Grupo 25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31" name="Retângulo 30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2" name="Retângulo 31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8" name="Conector reto 27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upo 33"/>
          <p:cNvGrpSpPr/>
          <p:nvPr/>
        </p:nvGrpSpPr>
        <p:grpSpPr>
          <a:xfrm>
            <a:off x="5940152" y="1772816"/>
            <a:ext cx="2777832" cy="326174"/>
            <a:chOff x="5940152" y="1772816"/>
            <a:chExt cx="2777832" cy="326174"/>
          </a:xfrm>
        </p:grpSpPr>
        <p:sp>
          <p:nvSpPr>
            <p:cNvPr id="35" name="Retângulo 34"/>
            <p:cNvSpPr/>
            <p:nvPr/>
          </p:nvSpPr>
          <p:spPr>
            <a:xfrm>
              <a:off x="7205816" y="17728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5940152" y="178165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</p:grpSp>
      <p:cxnSp>
        <p:nvCxnSpPr>
          <p:cNvPr id="41" name="Conector reto 40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ângulo 42"/>
          <p:cNvSpPr/>
          <p:nvPr/>
        </p:nvSpPr>
        <p:spPr>
          <a:xfrm>
            <a:off x="7210008" y="1428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grpSp>
        <p:nvGrpSpPr>
          <p:cNvPr id="36" name="Grupo 35"/>
          <p:cNvGrpSpPr/>
          <p:nvPr/>
        </p:nvGrpSpPr>
        <p:grpSpPr>
          <a:xfrm>
            <a:off x="467544" y="3571136"/>
            <a:ext cx="8143760" cy="346680"/>
            <a:chOff x="498024" y="3168432"/>
            <a:chExt cx="8143760" cy="346680"/>
          </a:xfrm>
        </p:grpSpPr>
        <p:grpSp>
          <p:nvGrpSpPr>
            <p:cNvPr id="37" name="Grupo 36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39" name="Retângulo 38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39" idx="3"/>
                <a:endCxn id="45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8" name="Retângulo 37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788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 smtClean="0"/>
              <a:t>Passagem de parâmetros: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situação 1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3" name="Grupo 32"/>
          <p:cNvGrpSpPr/>
          <p:nvPr/>
        </p:nvGrpSpPr>
        <p:grpSpPr>
          <a:xfrm>
            <a:off x="1043608" y="1167448"/>
            <a:ext cx="7992888" cy="2045528"/>
            <a:chOff x="1043608" y="1167448"/>
            <a:chExt cx="7992888" cy="2045528"/>
          </a:xfrm>
        </p:grpSpPr>
        <p:sp>
          <p:nvSpPr>
            <p:cNvPr id="4" name="Retângulo 3"/>
            <p:cNvSpPr/>
            <p:nvPr/>
          </p:nvSpPr>
          <p:spPr>
            <a:xfrm>
              <a:off x="1043608" y="2852936"/>
              <a:ext cx="1656184" cy="3600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2699792" y="1772816"/>
              <a:ext cx="4022732" cy="1260140"/>
              <a:chOff x="2699792" y="1772816"/>
              <a:chExt cx="4022732" cy="1260140"/>
            </a:xfrm>
          </p:grpSpPr>
          <p:cxnSp>
            <p:nvCxnSpPr>
              <p:cNvPr id="27" name="Conector reto 26"/>
              <p:cNvCxnSpPr>
                <a:stCxn id="4" idx="3"/>
              </p:cNvCxnSpPr>
              <p:nvPr/>
            </p:nvCxnSpPr>
            <p:spPr>
              <a:xfrm>
                <a:off x="2699792" y="3032956"/>
                <a:ext cx="4022732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de seta reta 28"/>
              <p:cNvCxnSpPr>
                <a:endCxn id="21" idx="2"/>
              </p:cNvCxnSpPr>
              <p:nvPr/>
            </p:nvCxnSpPr>
            <p:spPr>
              <a:xfrm flipH="1" flipV="1">
                <a:off x="6692044" y="1772816"/>
                <a:ext cx="30480" cy="126014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o 31"/>
            <p:cNvGrpSpPr/>
            <p:nvPr/>
          </p:nvGrpSpPr>
          <p:grpSpPr>
            <a:xfrm>
              <a:off x="5935960" y="1167448"/>
              <a:ext cx="3100536" cy="1728192"/>
              <a:chOff x="5935960" y="1167448"/>
              <a:chExt cx="3100536" cy="1728192"/>
            </a:xfrm>
          </p:grpSpPr>
          <p:grpSp>
            <p:nvGrpSpPr>
              <p:cNvPr id="25" name="Grupo 24"/>
              <p:cNvGrpSpPr/>
              <p:nvPr/>
            </p:nvGrpSpPr>
            <p:grpSpPr>
              <a:xfrm>
                <a:off x="5935960" y="1167448"/>
                <a:ext cx="3100536" cy="1728192"/>
                <a:chOff x="5935960" y="1167448"/>
                <a:chExt cx="3100536" cy="1728192"/>
              </a:xfrm>
            </p:grpSpPr>
            <p:sp>
              <p:nvSpPr>
                <p:cNvPr id="21" name="Retângulo 20"/>
                <p:cNvSpPr/>
                <p:nvPr/>
              </p:nvSpPr>
              <p:spPr>
                <a:xfrm>
                  <a:off x="5935960" y="1455480"/>
                  <a:ext cx="1512168" cy="31733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0x00001000</a:t>
                  </a:r>
                  <a:endParaRPr lang="pt-BR" dirty="0"/>
                </a:p>
              </p:txBody>
            </p:sp>
            <p:grpSp>
              <p:nvGrpSpPr>
                <p:cNvPr id="24" name="Grupo 23"/>
                <p:cNvGrpSpPr/>
                <p:nvPr/>
              </p:nvGrpSpPr>
              <p:grpSpPr>
                <a:xfrm>
                  <a:off x="6876256" y="1167448"/>
                  <a:ext cx="2160240" cy="1728192"/>
                  <a:chOff x="6876256" y="1167448"/>
                  <a:chExt cx="2160240" cy="1728192"/>
                </a:xfrm>
              </p:grpSpPr>
              <p:grpSp>
                <p:nvGrpSpPr>
                  <p:cNvPr id="20" name="Grupo 19"/>
                  <p:cNvGrpSpPr/>
                  <p:nvPr/>
                </p:nvGrpSpPr>
                <p:grpSpPr>
                  <a:xfrm>
                    <a:off x="6876256" y="1167448"/>
                    <a:ext cx="2160240" cy="1728192"/>
                    <a:chOff x="7524328" y="980728"/>
                    <a:chExt cx="2160240" cy="1728192"/>
                  </a:xfrm>
                </p:grpSpPr>
                <p:sp>
                  <p:nvSpPr>
                    <p:cNvPr id="18" name="Retângulo 17"/>
                    <p:cNvSpPr/>
                    <p:nvPr/>
                  </p:nvSpPr>
                  <p:spPr>
                    <a:xfrm>
                      <a:off x="7956376" y="1268760"/>
                      <a:ext cx="1296144" cy="1440160"/>
                    </a:xfrm>
                    <a:prstGeom prst="rect">
                      <a:avLst/>
                    </a:prstGeom>
                    <a:solidFill>
                      <a:srgbClr val="7030A0"/>
                    </a:solidFill>
                    <a:ln>
                      <a:solidFill>
                        <a:srgbClr val="FFFF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  <p:sp>
                  <p:nvSpPr>
                    <p:cNvPr id="19" name="Retângulo 18"/>
                    <p:cNvSpPr/>
                    <p:nvPr/>
                  </p:nvSpPr>
                  <p:spPr>
                    <a:xfrm>
                      <a:off x="7524328" y="980728"/>
                      <a:ext cx="2160240" cy="2880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pt-BR" dirty="0" smtClean="0"/>
                        <a:t>Memória RAM</a:t>
                      </a:r>
                      <a:endParaRPr lang="pt-BR" dirty="0"/>
                    </a:p>
                  </p:txBody>
                </p:sp>
              </p:grpSp>
              <p:cxnSp>
                <p:nvCxnSpPr>
                  <p:cNvPr id="23" name="Conector reto 22"/>
                  <p:cNvCxnSpPr/>
                  <p:nvPr/>
                </p:nvCxnSpPr>
                <p:spPr>
                  <a:xfrm>
                    <a:off x="7323544" y="1772816"/>
                    <a:ext cx="1296144" cy="0"/>
                  </a:xfrm>
                  <a:prstGeom prst="line">
                    <a:avLst/>
                  </a:prstGeom>
                  <a:ln w="254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Retângulo 30"/>
              <p:cNvSpPr/>
              <p:nvPr/>
            </p:nvSpPr>
            <p:spPr>
              <a:xfrm>
                <a:off x="7205816" y="1454304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6440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upo 15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17" name="Retângulo 16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2" name="Grupo 21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6" name="Grupo 25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31" name="Retângulo 30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2" name="Retângulo 31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8" name="Conector reto 27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upo 33"/>
          <p:cNvGrpSpPr/>
          <p:nvPr/>
        </p:nvGrpSpPr>
        <p:grpSpPr>
          <a:xfrm>
            <a:off x="5940152" y="1772816"/>
            <a:ext cx="2777832" cy="326174"/>
            <a:chOff x="5940152" y="1772816"/>
            <a:chExt cx="2777832" cy="326174"/>
          </a:xfrm>
        </p:grpSpPr>
        <p:sp>
          <p:nvSpPr>
            <p:cNvPr id="35" name="Retângulo 34"/>
            <p:cNvSpPr/>
            <p:nvPr/>
          </p:nvSpPr>
          <p:spPr>
            <a:xfrm>
              <a:off x="7205816" y="177281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5940152" y="178165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</p:grpSp>
      <p:cxnSp>
        <p:nvCxnSpPr>
          <p:cNvPr id="41" name="Conector reto 40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ângulo 42"/>
          <p:cNvSpPr/>
          <p:nvPr/>
        </p:nvSpPr>
        <p:spPr>
          <a:xfrm>
            <a:off x="7210008" y="1428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grpSp>
        <p:nvGrpSpPr>
          <p:cNvPr id="36" name="Grupo 35"/>
          <p:cNvGrpSpPr/>
          <p:nvPr/>
        </p:nvGrpSpPr>
        <p:grpSpPr>
          <a:xfrm>
            <a:off x="467544" y="3571136"/>
            <a:ext cx="8143760" cy="346680"/>
            <a:chOff x="498024" y="3168432"/>
            <a:chExt cx="8143760" cy="346680"/>
          </a:xfrm>
        </p:grpSpPr>
        <p:grpSp>
          <p:nvGrpSpPr>
            <p:cNvPr id="37" name="Grupo 36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39" name="Retângulo 38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39" idx="3"/>
                <a:endCxn id="45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8" name="Retângulo 37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29" name="Retângulo 28"/>
          <p:cNvSpPr/>
          <p:nvPr/>
        </p:nvSpPr>
        <p:spPr>
          <a:xfrm>
            <a:off x="1013128" y="3947160"/>
            <a:ext cx="267495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0" name="Conector reto 29"/>
          <p:cNvCxnSpPr>
            <a:stCxn id="29" idx="1"/>
          </p:cNvCxnSpPr>
          <p:nvPr/>
        </p:nvCxnSpPr>
        <p:spPr>
          <a:xfrm flipH="1">
            <a:off x="179512" y="4069080"/>
            <a:ext cx="8336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194752" y="4077776"/>
            <a:ext cx="0" cy="11057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467544" y="5040640"/>
            <a:ext cx="2880320" cy="2868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6" name="Conector reto 45"/>
          <p:cNvCxnSpPr>
            <a:stCxn id="13" idx="3"/>
          </p:cNvCxnSpPr>
          <p:nvPr/>
        </p:nvCxnSpPr>
        <p:spPr>
          <a:xfrm flipV="1">
            <a:off x="5580112" y="5183480"/>
            <a:ext cx="3266648" cy="97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to 46"/>
          <p:cNvCxnSpPr/>
          <p:nvPr/>
        </p:nvCxnSpPr>
        <p:spPr>
          <a:xfrm flipV="1">
            <a:off x="8846760" y="2288312"/>
            <a:ext cx="0" cy="28951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 flipH="1" flipV="1">
            <a:off x="8625840" y="2276872"/>
            <a:ext cx="220920" cy="114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to 48"/>
          <p:cNvCxnSpPr>
            <a:stCxn id="42" idx="1"/>
          </p:cNvCxnSpPr>
          <p:nvPr/>
        </p:nvCxnSpPr>
        <p:spPr>
          <a:xfrm flipH="1" flipV="1">
            <a:off x="194752" y="5183480"/>
            <a:ext cx="272792" cy="588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4067944" y="4941168"/>
            <a:ext cx="1512168" cy="504056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x = </a:t>
            </a:r>
            <a:r>
              <a:rPr lang="pt-BR" dirty="0" err="1" smtClean="0"/>
              <a:t>pointer_x</a:t>
            </a:r>
            <a:endParaRPr lang="pt-BR" dirty="0"/>
          </a:p>
        </p:txBody>
      </p:sp>
      <p:cxnSp>
        <p:nvCxnSpPr>
          <p:cNvPr id="27" name="Conector de seta reta 26"/>
          <p:cNvCxnSpPr>
            <a:stCxn id="42" idx="3"/>
          </p:cNvCxnSpPr>
          <p:nvPr/>
        </p:nvCxnSpPr>
        <p:spPr>
          <a:xfrm flipV="1">
            <a:off x="3347864" y="5183480"/>
            <a:ext cx="720080" cy="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o 55"/>
          <p:cNvGrpSpPr/>
          <p:nvPr/>
        </p:nvGrpSpPr>
        <p:grpSpPr>
          <a:xfrm>
            <a:off x="5940152" y="2132856"/>
            <a:ext cx="2777832" cy="432048"/>
            <a:chOff x="5940152" y="2132856"/>
            <a:chExt cx="2777832" cy="432048"/>
          </a:xfrm>
        </p:grpSpPr>
        <p:grpSp>
          <p:nvGrpSpPr>
            <p:cNvPr id="50" name="Grupo 49"/>
            <p:cNvGrpSpPr/>
            <p:nvPr/>
          </p:nvGrpSpPr>
          <p:grpSpPr>
            <a:xfrm>
              <a:off x="5940152" y="2148096"/>
              <a:ext cx="2664296" cy="416808"/>
              <a:chOff x="5940152" y="2148096"/>
              <a:chExt cx="2664296" cy="416808"/>
            </a:xfrm>
          </p:grpSpPr>
          <p:cxnSp>
            <p:nvCxnSpPr>
              <p:cNvPr id="51" name="Conector reto 50"/>
              <p:cNvCxnSpPr/>
              <p:nvPr/>
            </p:nvCxnSpPr>
            <p:spPr>
              <a:xfrm>
                <a:off x="7308304" y="2564904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tângulo 51"/>
              <p:cNvSpPr/>
              <p:nvPr/>
            </p:nvSpPr>
            <p:spPr>
              <a:xfrm>
                <a:off x="5940152" y="2148096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0x00002000</a:t>
                </a:r>
                <a:endParaRPr lang="pt-BR" dirty="0"/>
              </a:p>
            </p:txBody>
          </p:sp>
        </p:grpSp>
        <p:sp>
          <p:nvSpPr>
            <p:cNvPr id="54" name="Retângulo 53"/>
            <p:cNvSpPr/>
            <p:nvPr/>
          </p:nvSpPr>
          <p:spPr>
            <a:xfrm>
              <a:off x="7205816" y="213285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70555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2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21" name="Retângulo 20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18" name="Retângulo 17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3" name="Conector reto 22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upo 15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17" name="Retângulo 16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22" name="Grupo 21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26" name="Grupo 25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31" name="Retângulo 30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2" name="Retângulo 31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28" name="Conector reto 27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Retângulo 34"/>
          <p:cNvSpPr/>
          <p:nvPr/>
        </p:nvSpPr>
        <p:spPr>
          <a:xfrm>
            <a:off x="7205816" y="17728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4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940152" y="178165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41" name="Conector reto 40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ângulo 42"/>
          <p:cNvSpPr/>
          <p:nvPr/>
        </p:nvSpPr>
        <p:spPr>
          <a:xfrm>
            <a:off x="7210008" y="1428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grpSp>
        <p:nvGrpSpPr>
          <p:cNvPr id="36" name="Grupo 35"/>
          <p:cNvGrpSpPr/>
          <p:nvPr/>
        </p:nvGrpSpPr>
        <p:grpSpPr>
          <a:xfrm>
            <a:off x="467544" y="3571136"/>
            <a:ext cx="8143760" cy="346680"/>
            <a:chOff x="498024" y="3168432"/>
            <a:chExt cx="8143760" cy="346680"/>
          </a:xfrm>
        </p:grpSpPr>
        <p:grpSp>
          <p:nvGrpSpPr>
            <p:cNvPr id="37" name="Grupo 36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39" name="Retângulo 38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39" idx="3"/>
                <a:endCxn id="45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8" name="Retângulo 37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42" name="Retângulo 41"/>
          <p:cNvSpPr/>
          <p:nvPr/>
        </p:nvSpPr>
        <p:spPr>
          <a:xfrm>
            <a:off x="997888" y="5608320"/>
            <a:ext cx="1029032" cy="2868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6" name="Conector reto 45"/>
          <p:cNvCxnSpPr>
            <a:stCxn id="42" idx="3"/>
          </p:cNvCxnSpPr>
          <p:nvPr/>
        </p:nvCxnSpPr>
        <p:spPr>
          <a:xfrm>
            <a:off x="2026920" y="5751748"/>
            <a:ext cx="6819840" cy="15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to 46"/>
          <p:cNvCxnSpPr/>
          <p:nvPr/>
        </p:nvCxnSpPr>
        <p:spPr>
          <a:xfrm flipV="1">
            <a:off x="8846760" y="1943512"/>
            <a:ext cx="0" cy="38082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 flipH="1" flipV="1">
            <a:off x="8625840" y="1932072"/>
            <a:ext cx="220920" cy="114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o 53"/>
          <p:cNvGrpSpPr/>
          <p:nvPr/>
        </p:nvGrpSpPr>
        <p:grpSpPr>
          <a:xfrm>
            <a:off x="5940152" y="2148096"/>
            <a:ext cx="2664296" cy="416808"/>
            <a:chOff x="5940152" y="2148096"/>
            <a:chExt cx="2664296" cy="416808"/>
          </a:xfrm>
        </p:grpSpPr>
        <p:cxnSp>
          <p:nvCxnSpPr>
            <p:cNvPr id="55" name="Conector reto 54"/>
            <p:cNvCxnSpPr/>
            <p:nvPr/>
          </p:nvCxnSpPr>
          <p:spPr>
            <a:xfrm>
              <a:off x="7308304" y="2564904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tângulo 55"/>
            <p:cNvSpPr/>
            <p:nvPr/>
          </p:nvSpPr>
          <p:spPr>
            <a:xfrm>
              <a:off x="5940152" y="214809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0x00002000</a:t>
              </a:r>
              <a:endParaRPr lang="pt-BR" dirty="0"/>
            </a:p>
          </p:txBody>
        </p:sp>
      </p:grpSp>
      <p:sp>
        <p:nvSpPr>
          <p:cNvPr id="57" name="Retângulo 56"/>
          <p:cNvSpPr/>
          <p:nvPr/>
        </p:nvSpPr>
        <p:spPr>
          <a:xfrm>
            <a:off x="7205816" y="213285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sp>
        <p:nvSpPr>
          <p:cNvPr id="58" name="Retângulo 57"/>
          <p:cNvSpPr/>
          <p:nvPr/>
        </p:nvSpPr>
        <p:spPr>
          <a:xfrm>
            <a:off x="7345680" y="1798320"/>
            <a:ext cx="1219200" cy="2918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548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6" name="Grupo 35"/>
          <p:cNvGrpSpPr/>
          <p:nvPr/>
        </p:nvGrpSpPr>
        <p:grpSpPr>
          <a:xfrm>
            <a:off x="467544" y="3571136"/>
            <a:ext cx="8143760" cy="346680"/>
            <a:chOff x="498024" y="3168432"/>
            <a:chExt cx="8143760" cy="346680"/>
          </a:xfrm>
        </p:grpSpPr>
        <p:grpSp>
          <p:nvGrpSpPr>
            <p:cNvPr id="37" name="Grupo 36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39" name="Retângulo 38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39" idx="3"/>
                <a:endCxn id="45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8" name="Retângulo 37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4" name="Grupo 53"/>
          <p:cNvGrpSpPr/>
          <p:nvPr/>
        </p:nvGrpSpPr>
        <p:grpSpPr>
          <a:xfrm>
            <a:off x="440450" y="5897323"/>
            <a:ext cx="7815006" cy="346680"/>
            <a:chOff x="498024" y="3168432"/>
            <a:chExt cx="7815006" cy="346680"/>
          </a:xfrm>
        </p:grpSpPr>
        <p:grpSp>
          <p:nvGrpSpPr>
            <p:cNvPr id="55" name="Grupo 54"/>
            <p:cNvGrpSpPr/>
            <p:nvPr/>
          </p:nvGrpSpPr>
          <p:grpSpPr>
            <a:xfrm>
              <a:off x="1043607" y="3168432"/>
              <a:ext cx="7269423" cy="346680"/>
              <a:chOff x="1043607" y="2866296"/>
              <a:chExt cx="7269423" cy="346680"/>
            </a:xfrm>
          </p:grpSpPr>
          <p:sp>
            <p:nvSpPr>
              <p:cNvPr id="57" name="Retângulo 56"/>
              <p:cNvSpPr/>
              <p:nvPr/>
            </p:nvSpPr>
            <p:spPr>
              <a:xfrm>
                <a:off x="1043607" y="2866296"/>
                <a:ext cx="6302073" cy="34668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58" name="Conector de seta reta 57"/>
              <p:cNvCxnSpPr>
                <a:stCxn id="57" idx="3"/>
                <a:endCxn id="59" idx="1"/>
              </p:cNvCxnSpPr>
              <p:nvPr/>
            </p:nvCxnSpPr>
            <p:spPr>
              <a:xfrm flipV="1">
                <a:off x="7345680" y="3034288"/>
                <a:ext cx="247270" cy="5348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Retângulo 58"/>
              <p:cNvSpPr/>
              <p:nvPr/>
            </p:nvSpPr>
            <p:spPr>
              <a:xfrm>
                <a:off x="7592950" y="2898656"/>
                <a:ext cx="72008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8</a:t>
                </a:r>
                <a:endParaRPr lang="pt-BR" dirty="0"/>
              </a:p>
            </p:txBody>
          </p:sp>
        </p:grpSp>
        <p:sp>
          <p:nvSpPr>
            <p:cNvPr id="56" name="Retângulo 55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(2)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2" name="Grupo 41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46" name="Retângulo 45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47" name="Grupo 46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48" name="Grupo 47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60" name="Retângulo 59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61" name="Retângulo 60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49" name="Conector reto 48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Grupo 61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63" name="Retângulo 62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64" name="Grupo 63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65" name="Grupo 64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67" name="Retângulo 66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68" name="Retângulo 67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66" name="Conector reto 65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9" name="Retângulo 68"/>
          <p:cNvSpPr/>
          <p:nvPr/>
        </p:nvSpPr>
        <p:spPr>
          <a:xfrm>
            <a:off x="7205816" y="17728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4</a:t>
            </a:r>
          </a:p>
        </p:txBody>
      </p:sp>
      <p:sp>
        <p:nvSpPr>
          <p:cNvPr id="70" name="Retângulo 69"/>
          <p:cNvSpPr/>
          <p:nvPr/>
        </p:nvSpPr>
        <p:spPr>
          <a:xfrm>
            <a:off x="5940152" y="178165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71" name="Conector reto 70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tângulo 71"/>
          <p:cNvSpPr/>
          <p:nvPr/>
        </p:nvSpPr>
        <p:spPr>
          <a:xfrm>
            <a:off x="7210008" y="1428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grpSp>
        <p:nvGrpSpPr>
          <p:cNvPr id="74" name="Grupo 73"/>
          <p:cNvGrpSpPr/>
          <p:nvPr/>
        </p:nvGrpSpPr>
        <p:grpSpPr>
          <a:xfrm>
            <a:off x="5940152" y="2148096"/>
            <a:ext cx="2664296" cy="416808"/>
            <a:chOff x="5940152" y="2148096"/>
            <a:chExt cx="2664296" cy="416808"/>
          </a:xfrm>
        </p:grpSpPr>
        <p:cxnSp>
          <p:nvCxnSpPr>
            <p:cNvPr id="75" name="Conector reto 74"/>
            <p:cNvCxnSpPr/>
            <p:nvPr/>
          </p:nvCxnSpPr>
          <p:spPr>
            <a:xfrm>
              <a:off x="7308304" y="2564904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tângulo 75"/>
            <p:cNvSpPr/>
            <p:nvPr/>
          </p:nvSpPr>
          <p:spPr>
            <a:xfrm>
              <a:off x="5940152" y="214809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0x00002000</a:t>
              </a:r>
              <a:endParaRPr lang="pt-BR" dirty="0"/>
            </a:p>
          </p:txBody>
        </p:sp>
      </p:grpSp>
      <p:sp>
        <p:nvSpPr>
          <p:cNvPr id="77" name="Retângulo 76"/>
          <p:cNvSpPr/>
          <p:nvPr/>
        </p:nvSpPr>
        <p:spPr>
          <a:xfrm>
            <a:off x="7205816" y="213285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sp>
        <p:nvSpPr>
          <p:cNvPr id="78" name="Retângulo 77"/>
          <p:cNvSpPr/>
          <p:nvPr/>
        </p:nvSpPr>
        <p:spPr>
          <a:xfrm>
            <a:off x="7345680" y="1798320"/>
            <a:ext cx="1219200" cy="2918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500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pointer_x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*x);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6" name="Grupo 35"/>
          <p:cNvGrpSpPr/>
          <p:nvPr/>
        </p:nvGrpSpPr>
        <p:grpSpPr>
          <a:xfrm>
            <a:off x="467544" y="3571136"/>
            <a:ext cx="8143760" cy="346680"/>
            <a:chOff x="498024" y="3168432"/>
            <a:chExt cx="8143760" cy="346680"/>
          </a:xfrm>
        </p:grpSpPr>
        <p:grpSp>
          <p:nvGrpSpPr>
            <p:cNvPr id="37" name="Grupo 36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39" name="Retângulo 38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39" idx="3"/>
                <a:endCxn id="45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8" name="Retângulo 37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4" name="Grupo 53"/>
          <p:cNvGrpSpPr/>
          <p:nvPr/>
        </p:nvGrpSpPr>
        <p:grpSpPr>
          <a:xfrm>
            <a:off x="440450" y="5897323"/>
            <a:ext cx="7815006" cy="346680"/>
            <a:chOff x="498024" y="3168432"/>
            <a:chExt cx="7815006" cy="346680"/>
          </a:xfrm>
        </p:grpSpPr>
        <p:grpSp>
          <p:nvGrpSpPr>
            <p:cNvPr id="55" name="Grupo 54"/>
            <p:cNvGrpSpPr/>
            <p:nvPr/>
          </p:nvGrpSpPr>
          <p:grpSpPr>
            <a:xfrm>
              <a:off x="1043607" y="3168432"/>
              <a:ext cx="7269423" cy="346680"/>
              <a:chOff x="1043607" y="2866296"/>
              <a:chExt cx="7269423" cy="346680"/>
            </a:xfrm>
          </p:grpSpPr>
          <p:sp>
            <p:nvSpPr>
              <p:cNvPr id="57" name="Retângulo 56"/>
              <p:cNvSpPr/>
              <p:nvPr/>
            </p:nvSpPr>
            <p:spPr>
              <a:xfrm>
                <a:off x="1043607" y="2866296"/>
                <a:ext cx="6302073" cy="34668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58" name="Conector de seta reta 57"/>
              <p:cNvCxnSpPr>
                <a:stCxn id="57" idx="3"/>
                <a:endCxn id="59" idx="1"/>
              </p:cNvCxnSpPr>
              <p:nvPr/>
            </p:nvCxnSpPr>
            <p:spPr>
              <a:xfrm flipV="1">
                <a:off x="7345680" y="3034288"/>
                <a:ext cx="247270" cy="5348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Retângulo 58"/>
              <p:cNvSpPr/>
              <p:nvPr/>
            </p:nvSpPr>
            <p:spPr>
              <a:xfrm>
                <a:off x="7592950" y="2898656"/>
                <a:ext cx="72008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8</a:t>
                </a:r>
                <a:endParaRPr lang="pt-BR" dirty="0"/>
              </a:p>
            </p:txBody>
          </p:sp>
        </p:grpSp>
        <p:sp>
          <p:nvSpPr>
            <p:cNvPr id="56" name="Retângulo 55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(2)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2" name="Grupo 41"/>
          <p:cNvGrpSpPr/>
          <p:nvPr/>
        </p:nvGrpSpPr>
        <p:grpSpPr>
          <a:xfrm>
            <a:off x="467544" y="4162440"/>
            <a:ext cx="8143760" cy="346680"/>
            <a:chOff x="498024" y="3168432"/>
            <a:chExt cx="8143760" cy="346680"/>
          </a:xfrm>
        </p:grpSpPr>
        <p:grpSp>
          <p:nvGrpSpPr>
            <p:cNvPr id="46" name="Grupo 45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48" name="Retângulo 47"/>
              <p:cNvSpPr/>
              <p:nvPr/>
            </p:nvSpPr>
            <p:spPr>
              <a:xfrm>
                <a:off x="1043608" y="2910840"/>
                <a:ext cx="5071040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9" name="Conector de seta reta 48"/>
              <p:cNvCxnSpPr>
                <a:stCxn id="48" idx="3"/>
                <a:endCxn id="60" idx="1"/>
              </p:cNvCxnSpPr>
              <p:nvPr/>
            </p:nvCxnSpPr>
            <p:spPr>
              <a:xfrm flipV="1">
                <a:off x="6114648" y="3049528"/>
                <a:ext cx="1158476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Retângulo 59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/>
                  <a:t>8</a:t>
                </a:r>
              </a:p>
            </p:txBody>
          </p:sp>
        </p:grpSp>
        <p:sp>
          <p:nvSpPr>
            <p:cNvPr id="47" name="Retângulo 46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(3)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1" name="Grupo 60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62" name="Retângulo 61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63" name="Grupo 62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64" name="Grupo 63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66" name="Retângulo 65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67" name="Retângulo 66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65" name="Conector reto 64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8" name="Grupo 67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sp>
          <p:nvSpPr>
            <p:cNvPr id="69" name="Retângulo 68"/>
            <p:cNvSpPr/>
            <p:nvPr/>
          </p:nvSpPr>
          <p:spPr>
            <a:xfrm>
              <a:off x="5935960" y="14554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grpSp>
          <p:nvGrpSpPr>
            <p:cNvPr id="70" name="Grupo 69"/>
            <p:cNvGrpSpPr/>
            <p:nvPr/>
          </p:nvGrpSpPr>
          <p:grpSpPr>
            <a:xfrm>
              <a:off x="6876256" y="1167448"/>
              <a:ext cx="2160240" cy="1728192"/>
              <a:chOff x="6876256" y="1167448"/>
              <a:chExt cx="2160240" cy="1728192"/>
            </a:xfrm>
          </p:grpSpPr>
          <p:grpSp>
            <p:nvGrpSpPr>
              <p:cNvPr id="71" name="Grupo 70"/>
              <p:cNvGrpSpPr/>
              <p:nvPr/>
            </p:nvGrpSpPr>
            <p:grpSpPr>
              <a:xfrm>
                <a:off x="6876256" y="1167448"/>
                <a:ext cx="2160240" cy="1728192"/>
                <a:chOff x="7524328" y="980728"/>
                <a:chExt cx="2160240" cy="1728192"/>
              </a:xfrm>
            </p:grpSpPr>
            <p:sp>
              <p:nvSpPr>
                <p:cNvPr id="73" name="Retângulo 72"/>
                <p:cNvSpPr/>
                <p:nvPr/>
              </p:nvSpPr>
              <p:spPr>
                <a:xfrm>
                  <a:off x="7956376" y="1268760"/>
                  <a:ext cx="1296144" cy="144016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4" name="Retângulo 73"/>
                <p:cNvSpPr/>
                <p:nvPr/>
              </p:nvSpPr>
              <p:spPr>
                <a:xfrm>
                  <a:off x="7524328" y="980728"/>
                  <a:ext cx="2160240" cy="2880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dirty="0" smtClean="0"/>
                    <a:t>Memória RAM</a:t>
                  </a:r>
                  <a:endParaRPr lang="pt-BR" dirty="0"/>
                </a:p>
              </p:txBody>
            </p:sp>
          </p:grpSp>
          <p:cxnSp>
            <p:nvCxnSpPr>
              <p:cNvPr id="72" name="Conector reto 71"/>
              <p:cNvCxnSpPr/>
              <p:nvPr/>
            </p:nvCxnSpPr>
            <p:spPr>
              <a:xfrm>
                <a:off x="7323544" y="177281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5" name="Retângulo 74"/>
          <p:cNvSpPr/>
          <p:nvPr/>
        </p:nvSpPr>
        <p:spPr>
          <a:xfrm>
            <a:off x="7205816" y="17728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4</a:t>
            </a:r>
          </a:p>
        </p:txBody>
      </p:sp>
      <p:sp>
        <p:nvSpPr>
          <p:cNvPr id="76" name="Retângulo 75"/>
          <p:cNvSpPr/>
          <p:nvPr/>
        </p:nvSpPr>
        <p:spPr>
          <a:xfrm>
            <a:off x="5940152" y="178165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77" name="Conector reto 76"/>
          <p:cNvCxnSpPr/>
          <p:nvPr/>
        </p:nvCxnSpPr>
        <p:spPr>
          <a:xfrm>
            <a:off x="7308304" y="2115923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tângulo 77"/>
          <p:cNvSpPr/>
          <p:nvPr/>
        </p:nvSpPr>
        <p:spPr>
          <a:xfrm>
            <a:off x="7210008" y="1428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grpSp>
        <p:nvGrpSpPr>
          <p:cNvPr id="80" name="Grupo 79"/>
          <p:cNvGrpSpPr/>
          <p:nvPr/>
        </p:nvGrpSpPr>
        <p:grpSpPr>
          <a:xfrm>
            <a:off x="5940152" y="2148096"/>
            <a:ext cx="2664296" cy="416808"/>
            <a:chOff x="5940152" y="2148096"/>
            <a:chExt cx="2664296" cy="416808"/>
          </a:xfrm>
        </p:grpSpPr>
        <p:cxnSp>
          <p:nvCxnSpPr>
            <p:cNvPr id="81" name="Conector reto 80"/>
            <p:cNvCxnSpPr/>
            <p:nvPr/>
          </p:nvCxnSpPr>
          <p:spPr>
            <a:xfrm>
              <a:off x="7308304" y="2564904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tângulo 81"/>
            <p:cNvSpPr/>
            <p:nvPr/>
          </p:nvSpPr>
          <p:spPr>
            <a:xfrm>
              <a:off x="5940152" y="214809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0x00002000</a:t>
              </a:r>
              <a:endParaRPr lang="pt-BR" dirty="0"/>
            </a:p>
          </p:txBody>
        </p:sp>
      </p:grpSp>
      <p:sp>
        <p:nvSpPr>
          <p:cNvPr id="83" name="Retângulo 82"/>
          <p:cNvSpPr/>
          <p:nvPr/>
        </p:nvSpPr>
        <p:spPr>
          <a:xfrm>
            <a:off x="7205816" y="213285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sp>
        <p:nvSpPr>
          <p:cNvPr id="84" name="Retângulo 83"/>
          <p:cNvSpPr/>
          <p:nvPr/>
        </p:nvSpPr>
        <p:spPr>
          <a:xfrm>
            <a:off x="7345680" y="1798320"/>
            <a:ext cx="1219200" cy="2918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104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 smtClean="0"/>
              <a:t>Passagem de Parâmetros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pt-BR" sz="2800" dirty="0" smtClean="0">
                <a:cs typeface="Courier New" pitchFamily="49" charset="0"/>
              </a:rPr>
              <a:t>Situação 5:</a:t>
            </a:r>
          </a:p>
          <a:p>
            <a:pPr lvl="1" algn="just"/>
            <a:r>
              <a:rPr lang="pt-BR" dirty="0" smtClean="0">
                <a:cs typeface="Courier New" pitchFamily="49" charset="0"/>
              </a:rPr>
              <a:t>Variável a ser passada como parâmetro é um ponteiro. Exemplo: 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int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*x</a:t>
            </a:r>
            <a:r>
              <a:rPr lang="pt-BR" dirty="0" smtClean="0">
                <a:cs typeface="Courier New" pitchFamily="49" charset="0"/>
              </a:rPr>
              <a:t>;</a:t>
            </a:r>
          </a:p>
          <a:p>
            <a:pPr lvl="1" algn="just"/>
            <a:r>
              <a:rPr lang="pt-BR" dirty="0">
                <a:cs typeface="Courier New" pitchFamily="49" charset="0"/>
              </a:rPr>
              <a:t>Parâmetro da função: um </a:t>
            </a:r>
            <a:r>
              <a:rPr lang="pt-BR" dirty="0" smtClean="0">
                <a:cs typeface="Courier New" pitchFamily="49" charset="0"/>
              </a:rPr>
              <a:t>tipo ponteiro de ponteiro. Exemplo: 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void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func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(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int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**b)</a:t>
            </a:r>
            <a:r>
              <a:rPr lang="pt-BR" dirty="0" smtClean="0">
                <a:cs typeface="Courier New" pitchFamily="49" charset="0"/>
              </a:rPr>
              <a:t>.</a:t>
            </a:r>
            <a:endParaRPr lang="pt-BR" dirty="0">
              <a:cs typeface="Courier New" pitchFamily="49" charset="0"/>
            </a:endParaRPr>
          </a:p>
          <a:p>
            <a:pPr lvl="1"/>
            <a:endParaRPr lang="pt-BR" dirty="0">
              <a:cs typeface="Courier New" pitchFamily="49" charset="0"/>
            </a:endParaRPr>
          </a:p>
          <a:p>
            <a:pPr algn="just"/>
            <a:r>
              <a:rPr lang="pt-BR" sz="2800" dirty="0">
                <a:cs typeface="Courier New" pitchFamily="49" charset="0"/>
              </a:rPr>
              <a:t>Alterações no valor da variável passada como parâmetro 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refletem </a:t>
            </a:r>
            <a:r>
              <a:rPr lang="pt-BR" sz="2800" dirty="0">
                <a:cs typeface="Courier New" pitchFamily="49" charset="0"/>
              </a:rPr>
              <a:t>no valor dessa variável fora da função.</a:t>
            </a:r>
          </a:p>
          <a:p>
            <a:pPr lvl="1"/>
            <a:endParaRPr lang="pt-BR" dirty="0" smtClean="0">
              <a:cs typeface="Courier New" pitchFamily="49" charset="0"/>
            </a:endParaRPr>
          </a:p>
          <a:p>
            <a:pPr lvl="1"/>
            <a:endParaRPr lang="pt-BR" sz="24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16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4, y = 5;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&amp;y;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Troca(&amp;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**p1,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**p2)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*p1;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*p1 = *p2;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*p2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6815296" y="939200"/>
            <a:ext cx="2160240" cy="2489800"/>
            <a:chOff x="7524328" y="980728"/>
            <a:chExt cx="2160240" cy="2489800"/>
          </a:xfrm>
        </p:grpSpPr>
        <p:sp>
          <p:nvSpPr>
            <p:cNvPr id="18" name="Retângulo 17"/>
            <p:cNvSpPr/>
            <p:nvPr/>
          </p:nvSpPr>
          <p:spPr>
            <a:xfrm>
              <a:off x="7956376" y="1268760"/>
              <a:ext cx="1296144" cy="2201768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24328" y="980728"/>
              <a:ext cx="2160240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Memória RAM</a:t>
              </a:r>
              <a:endParaRPr lang="pt-BR" dirty="0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982648" y="1227232"/>
            <a:ext cx="7576080" cy="1615440"/>
            <a:chOff x="982648" y="1227232"/>
            <a:chExt cx="7576080" cy="1615440"/>
          </a:xfrm>
        </p:grpSpPr>
        <p:sp>
          <p:nvSpPr>
            <p:cNvPr id="21" name="Retângulo 20"/>
            <p:cNvSpPr/>
            <p:nvPr/>
          </p:nvSpPr>
          <p:spPr>
            <a:xfrm>
              <a:off x="5875000" y="1227232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0x00001000</a:t>
              </a:r>
              <a:endParaRPr lang="pt-BR" dirty="0"/>
            </a:p>
          </p:txBody>
        </p:sp>
        <p:cxnSp>
          <p:nvCxnSpPr>
            <p:cNvPr id="23" name="Conector reto 22"/>
            <p:cNvCxnSpPr/>
            <p:nvPr/>
          </p:nvCxnSpPr>
          <p:spPr>
            <a:xfrm>
              <a:off x="7262584" y="1544568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tângulo 21"/>
            <p:cNvSpPr/>
            <p:nvPr/>
          </p:nvSpPr>
          <p:spPr>
            <a:xfrm>
              <a:off x="5883384" y="155377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0x00001004</a:t>
              </a:r>
              <a:endParaRPr lang="pt-BR" dirty="0"/>
            </a:p>
          </p:txBody>
        </p:sp>
        <p:cxnSp>
          <p:nvCxnSpPr>
            <p:cNvPr id="26" name="Conector reto 25"/>
            <p:cNvCxnSpPr/>
            <p:nvPr/>
          </p:nvCxnSpPr>
          <p:spPr>
            <a:xfrm>
              <a:off x="7251536" y="1849368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o 9"/>
            <p:cNvGrpSpPr/>
            <p:nvPr/>
          </p:nvGrpSpPr>
          <p:grpSpPr>
            <a:xfrm>
              <a:off x="982648" y="1227232"/>
              <a:ext cx="5094664" cy="1615440"/>
              <a:chOff x="982648" y="1227232"/>
              <a:chExt cx="5094664" cy="1615440"/>
            </a:xfrm>
          </p:grpSpPr>
          <p:sp>
            <p:nvSpPr>
              <p:cNvPr id="4" name="Retângulo 3"/>
              <p:cNvSpPr/>
              <p:nvPr/>
            </p:nvSpPr>
            <p:spPr>
              <a:xfrm>
                <a:off x="982648" y="2580144"/>
                <a:ext cx="2016224" cy="26252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30" name="Grupo 29"/>
              <p:cNvGrpSpPr/>
              <p:nvPr/>
            </p:nvGrpSpPr>
            <p:grpSpPr>
              <a:xfrm>
                <a:off x="2998872" y="1544568"/>
                <a:ext cx="2302512" cy="1166840"/>
                <a:chOff x="3059832" y="1772816"/>
                <a:chExt cx="2302512" cy="1166840"/>
              </a:xfrm>
            </p:grpSpPr>
            <p:cxnSp>
              <p:nvCxnSpPr>
                <p:cNvPr id="27" name="Conector reto 26"/>
                <p:cNvCxnSpPr>
                  <a:stCxn id="4" idx="3"/>
                </p:cNvCxnSpPr>
                <p:nvPr/>
              </p:nvCxnSpPr>
              <p:spPr>
                <a:xfrm>
                  <a:off x="3059832" y="2939656"/>
                  <a:ext cx="2302512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de seta reta 28"/>
                <p:cNvCxnSpPr/>
                <p:nvPr/>
              </p:nvCxnSpPr>
              <p:spPr>
                <a:xfrm flipH="1" flipV="1">
                  <a:off x="5354724" y="1772816"/>
                  <a:ext cx="7620" cy="116684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Conector reto 6"/>
              <p:cNvCxnSpPr>
                <a:endCxn id="8" idx="1"/>
              </p:cNvCxnSpPr>
              <p:nvPr/>
            </p:nvCxnSpPr>
            <p:spPr>
              <a:xfrm>
                <a:off x="5292080" y="1544568"/>
                <a:ext cx="504056" cy="4604"/>
              </a:xfrm>
              <a:prstGeom prst="line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Chave esquerda 7"/>
              <p:cNvSpPr/>
              <p:nvPr/>
            </p:nvSpPr>
            <p:spPr>
              <a:xfrm>
                <a:off x="5796136" y="1227232"/>
                <a:ext cx="281176" cy="643880"/>
              </a:xfrm>
              <a:prstGeom prst="leftBrac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grpSp>
        <p:nvGrpSpPr>
          <p:cNvPr id="17" name="Grupo 16"/>
          <p:cNvGrpSpPr/>
          <p:nvPr/>
        </p:nvGrpSpPr>
        <p:grpSpPr>
          <a:xfrm>
            <a:off x="8490912" y="1196752"/>
            <a:ext cx="515104" cy="637376"/>
            <a:chOff x="8490912" y="1196752"/>
            <a:chExt cx="515104" cy="637376"/>
          </a:xfrm>
        </p:grpSpPr>
        <p:sp>
          <p:nvSpPr>
            <p:cNvPr id="31" name="Retângulo 30"/>
            <p:cNvSpPr/>
            <p:nvPr/>
          </p:nvSpPr>
          <p:spPr>
            <a:xfrm>
              <a:off x="8490912" y="1196752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err="1" smtClean="0">
                  <a:solidFill>
                    <a:srgbClr val="FFFF00"/>
                  </a:solidFill>
                </a:rPr>
                <a:t>p_x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32" name="Retângulo 31"/>
            <p:cNvSpPr/>
            <p:nvPr/>
          </p:nvSpPr>
          <p:spPr>
            <a:xfrm>
              <a:off x="8490912" y="1516792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err="1" smtClean="0">
                  <a:solidFill>
                    <a:srgbClr val="FFFF00"/>
                  </a:solidFill>
                </a:rPr>
                <a:t>p_y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841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4, y = 5;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&amp;y;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Troca(&amp;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**p1,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**p2)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*p1;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*p1 = *p2;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*p2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6815296" y="939200"/>
            <a:ext cx="2160240" cy="2491232"/>
            <a:chOff x="7524328" y="980728"/>
            <a:chExt cx="2160240" cy="2491232"/>
          </a:xfrm>
        </p:grpSpPr>
        <p:sp>
          <p:nvSpPr>
            <p:cNvPr id="18" name="Retângulo 17"/>
            <p:cNvSpPr/>
            <p:nvPr/>
          </p:nvSpPr>
          <p:spPr>
            <a:xfrm>
              <a:off x="7956376" y="1268760"/>
              <a:ext cx="1296144" cy="22032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24328" y="980728"/>
              <a:ext cx="2160240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Memória RAM</a:t>
              </a:r>
              <a:endParaRPr lang="pt-BR" dirty="0"/>
            </a:p>
          </p:txBody>
        </p:sp>
      </p:grpSp>
      <p:sp>
        <p:nvSpPr>
          <p:cNvPr id="21" name="Retângulo 20"/>
          <p:cNvSpPr/>
          <p:nvPr/>
        </p:nvSpPr>
        <p:spPr>
          <a:xfrm>
            <a:off x="5875000" y="122723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0x00001000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7262584" y="15445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5883384" y="155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grpSp>
        <p:nvGrpSpPr>
          <p:cNvPr id="12" name="Grupo 11"/>
          <p:cNvGrpSpPr/>
          <p:nvPr/>
        </p:nvGrpSpPr>
        <p:grpSpPr>
          <a:xfrm>
            <a:off x="982648" y="1833776"/>
            <a:ext cx="7621800" cy="1265664"/>
            <a:chOff x="982648" y="1833776"/>
            <a:chExt cx="7621800" cy="1265664"/>
          </a:xfrm>
        </p:grpSpPr>
        <p:grpSp>
          <p:nvGrpSpPr>
            <p:cNvPr id="9" name="Grupo 8"/>
            <p:cNvGrpSpPr/>
            <p:nvPr/>
          </p:nvGrpSpPr>
          <p:grpSpPr>
            <a:xfrm>
              <a:off x="982648" y="1849016"/>
              <a:ext cx="7565032" cy="1250424"/>
              <a:chOff x="982648" y="1849016"/>
              <a:chExt cx="7565032" cy="1250424"/>
            </a:xfrm>
          </p:grpSpPr>
          <p:grpSp>
            <p:nvGrpSpPr>
              <p:cNvPr id="10" name="Grupo 9"/>
              <p:cNvGrpSpPr/>
              <p:nvPr/>
            </p:nvGrpSpPr>
            <p:grpSpPr>
              <a:xfrm>
                <a:off x="982648" y="1864256"/>
                <a:ext cx="5094664" cy="1235184"/>
                <a:chOff x="982648" y="1607488"/>
                <a:chExt cx="5094664" cy="1235184"/>
              </a:xfrm>
            </p:grpSpPr>
            <p:sp>
              <p:nvSpPr>
                <p:cNvPr id="4" name="Retângulo 3"/>
                <p:cNvSpPr/>
                <p:nvPr/>
              </p:nvSpPr>
              <p:spPr>
                <a:xfrm>
                  <a:off x="982648" y="2580144"/>
                  <a:ext cx="2149192" cy="262528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grpSp>
              <p:nvGrpSpPr>
                <p:cNvPr id="30" name="Grupo 29"/>
                <p:cNvGrpSpPr/>
                <p:nvPr/>
              </p:nvGrpSpPr>
              <p:grpSpPr>
                <a:xfrm>
                  <a:off x="3131840" y="1943492"/>
                  <a:ext cx="2169544" cy="767916"/>
                  <a:chOff x="3192800" y="2171740"/>
                  <a:chExt cx="2169544" cy="767916"/>
                </a:xfrm>
              </p:grpSpPr>
              <p:cxnSp>
                <p:nvCxnSpPr>
                  <p:cNvPr id="27" name="Conector reto 26"/>
                  <p:cNvCxnSpPr>
                    <a:stCxn id="4" idx="3"/>
                  </p:cNvCxnSpPr>
                  <p:nvPr/>
                </p:nvCxnSpPr>
                <p:spPr>
                  <a:xfrm>
                    <a:off x="3192800" y="2939656"/>
                    <a:ext cx="2169544" cy="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Conector de seta reta 28"/>
                  <p:cNvCxnSpPr/>
                  <p:nvPr/>
                </p:nvCxnSpPr>
                <p:spPr>
                  <a:xfrm flipH="1" flipV="1">
                    <a:off x="5353040" y="2171740"/>
                    <a:ext cx="9304" cy="767916"/>
                  </a:xfrm>
                  <a:prstGeom prst="straightConnector1">
                    <a:avLst/>
                  </a:prstGeom>
                  <a:ln w="25400">
                    <a:solidFill>
                      <a:srgbClr val="FF000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" name="Conector reto 6"/>
                <p:cNvCxnSpPr/>
                <p:nvPr/>
              </p:nvCxnSpPr>
              <p:spPr>
                <a:xfrm>
                  <a:off x="5292080" y="1943492"/>
                  <a:ext cx="504056" cy="460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Chave esquerda 7"/>
                <p:cNvSpPr/>
                <p:nvPr/>
              </p:nvSpPr>
              <p:spPr>
                <a:xfrm>
                  <a:off x="5796136" y="1607488"/>
                  <a:ext cx="281176" cy="643880"/>
                </a:xfrm>
                <a:prstGeom prst="leftBrac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24" name="Retângulo 23"/>
              <p:cNvSpPr/>
              <p:nvPr/>
            </p:nvSpPr>
            <p:spPr>
              <a:xfrm>
                <a:off x="5879192" y="1849016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0x00001008</a:t>
                </a:r>
                <a:endParaRPr lang="pt-BR" dirty="0"/>
              </a:p>
            </p:txBody>
          </p:sp>
          <p:sp>
            <p:nvSpPr>
              <p:cNvPr id="25" name="Retângulo 24"/>
              <p:cNvSpPr/>
              <p:nvPr/>
            </p:nvSpPr>
            <p:spPr>
              <a:xfrm>
                <a:off x="5887576" y="217556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0x0000100C</a:t>
                </a:r>
                <a:endParaRPr lang="pt-BR" dirty="0"/>
              </a:p>
            </p:txBody>
          </p:sp>
          <p:cxnSp>
            <p:nvCxnSpPr>
              <p:cNvPr id="28" name="Conector reto 27"/>
              <p:cNvCxnSpPr/>
              <p:nvPr/>
            </p:nvCxnSpPr>
            <p:spPr>
              <a:xfrm>
                <a:off x="7251536" y="2143904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to 30"/>
              <p:cNvCxnSpPr/>
              <p:nvPr/>
            </p:nvCxnSpPr>
            <p:spPr>
              <a:xfrm>
                <a:off x="7236296" y="2447176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Retângulo 31"/>
            <p:cNvSpPr/>
            <p:nvPr/>
          </p:nvSpPr>
          <p:spPr>
            <a:xfrm>
              <a:off x="7092280" y="183377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  <p:sp>
          <p:nvSpPr>
            <p:cNvPr id="33" name="Retângulo 32"/>
            <p:cNvSpPr/>
            <p:nvPr/>
          </p:nvSpPr>
          <p:spPr>
            <a:xfrm>
              <a:off x="7092280" y="2123336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/>
                <a:t>5</a:t>
              </a:r>
            </a:p>
          </p:txBody>
        </p:sp>
      </p:grpSp>
      <p:sp>
        <p:nvSpPr>
          <p:cNvPr id="34" name="Retângulo 33"/>
          <p:cNvSpPr/>
          <p:nvPr/>
        </p:nvSpPr>
        <p:spPr>
          <a:xfrm>
            <a:off x="8490912" y="119675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8490912" y="151679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8501960" y="1788056"/>
            <a:ext cx="515104" cy="637376"/>
            <a:chOff x="8501960" y="1788056"/>
            <a:chExt cx="515104" cy="637376"/>
          </a:xfrm>
        </p:grpSpPr>
        <p:sp>
          <p:nvSpPr>
            <p:cNvPr id="36" name="Retângulo 35"/>
            <p:cNvSpPr/>
            <p:nvPr/>
          </p:nvSpPr>
          <p:spPr>
            <a:xfrm>
              <a:off x="8501960" y="1788056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x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37" name="Retângulo 36"/>
            <p:cNvSpPr/>
            <p:nvPr/>
          </p:nvSpPr>
          <p:spPr>
            <a:xfrm>
              <a:off x="8501960" y="2108096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y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</p:grpSp>
      <p:cxnSp>
        <p:nvCxnSpPr>
          <p:cNvPr id="38" name="Conector reto 37"/>
          <p:cNvCxnSpPr/>
          <p:nvPr/>
        </p:nvCxnSpPr>
        <p:spPr>
          <a:xfrm>
            <a:off x="7251536" y="18493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79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4, y = 5;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&amp;y;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Troca(&amp;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**p1,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**p2)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*p1;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*p1 = *p2;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*p2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6815296" y="939200"/>
            <a:ext cx="2160240" cy="2491232"/>
            <a:chOff x="7524328" y="980728"/>
            <a:chExt cx="2160240" cy="2491232"/>
          </a:xfrm>
        </p:grpSpPr>
        <p:sp>
          <p:nvSpPr>
            <p:cNvPr id="18" name="Retângulo 17"/>
            <p:cNvSpPr/>
            <p:nvPr/>
          </p:nvSpPr>
          <p:spPr>
            <a:xfrm>
              <a:off x="7956376" y="1268760"/>
              <a:ext cx="1296144" cy="22032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24328" y="980728"/>
              <a:ext cx="2160240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Memória RAM</a:t>
              </a:r>
              <a:endParaRPr lang="pt-BR" dirty="0"/>
            </a:p>
          </p:txBody>
        </p:sp>
      </p:grpSp>
      <p:sp>
        <p:nvSpPr>
          <p:cNvPr id="21" name="Retângulo 20"/>
          <p:cNvSpPr/>
          <p:nvPr/>
        </p:nvSpPr>
        <p:spPr>
          <a:xfrm>
            <a:off x="5875000" y="122723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0x00001000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7262584" y="15445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5883384" y="155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26" name="Conector reto 25"/>
          <p:cNvCxnSpPr/>
          <p:nvPr/>
        </p:nvCxnSpPr>
        <p:spPr>
          <a:xfrm>
            <a:off x="7251536" y="18493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5879192" y="1849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0x00001008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5887576" y="217556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0x0000100C</a:t>
            </a:r>
            <a:endParaRPr lang="pt-BR" dirty="0"/>
          </a:p>
        </p:txBody>
      </p:sp>
      <p:cxnSp>
        <p:nvCxnSpPr>
          <p:cNvPr id="28" name="Conector reto 27"/>
          <p:cNvCxnSpPr/>
          <p:nvPr/>
        </p:nvCxnSpPr>
        <p:spPr>
          <a:xfrm>
            <a:off x="7251536" y="2143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7236296" y="2447176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7092280" y="183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7092280" y="212333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8490912" y="119675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8490912" y="151679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8501960" y="178805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8501960" y="210809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982648" y="1196752"/>
            <a:ext cx="7621800" cy="2149192"/>
            <a:chOff x="982648" y="1196752"/>
            <a:chExt cx="7621800" cy="2149192"/>
          </a:xfrm>
        </p:grpSpPr>
        <p:grpSp>
          <p:nvGrpSpPr>
            <p:cNvPr id="10" name="Grupo 9"/>
            <p:cNvGrpSpPr/>
            <p:nvPr/>
          </p:nvGrpSpPr>
          <p:grpSpPr>
            <a:xfrm>
              <a:off x="982648" y="1385900"/>
              <a:ext cx="5029512" cy="1960044"/>
              <a:chOff x="982648" y="882628"/>
              <a:chExt cx="5029512" cy="1960044"/>
            </a:xfrm>
          </p:grpSpPr>
          <p:sp>
            <p:nvSpPr>
              <p:cNvPr id="4" name="Retângulo 3"/>
              <p:cNvSpPr/>
              <p:nvPr/>
            </p:nvSpPr>
            <p:spPr>
              <a:xfrm>
                <a:off x="982648" y="2580144"/>
                <a:ext cx="1213088" cy="26252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30" name="Grupo 29"/>
              <p:cNvGrpSpPr/>
              <p:nvPr/>
            </p:nvGrpSpPr>
            <p:grpSpPr>
              <a:xfrm>
                <a:off x="2195736" y="882628"/>
                <a:ext cx="3105648" cy="1828780"/>
                <a:chOff x="2256696" y="1110876"/>
                <a:chExt cx="3105648" cy="1828780"/>
              </a:xfrm>
            </p:grpSpPr>
            <p:cxnSp>
              <p:nvCxnSpPr>
                <p:cNvPr id="27" name="Conector reto 26"/>
                <p:cNvCxnSpPr>
                  <a:stCxn id="4" idx="3"/>
                </p:cNvCxnSpPr>
                <p:nvPr/>
              </p:nvCxnSpPr>
              <p:spPr>
                <a:xfrm>
                  <a:off x="2256696" y="2939656"/>
                  <a:ext cx="3105648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de seta reta 28"/>
                <p:cNvCxnSpPr/>
                <p:nvPr/>
              </p:nvCxnSpPr>
              <p:spPr>
                <a:xfrm flipV="1">
                  <a:off x="5362344" y="1110876"/>
                  <a:ext cx="0" cy="182878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Conector reto 6"/>
              <p:cNvCxnSpPr/>
              <p:nvPr/>
            </p:nvCxnSpPr>
            <p:spPr>
              <a:xfrm>
                <a:off x="5292080" y="889660"/>
                <a:ext cx="720080" cy="4604"/>
              </a:xfrm>
              <a:prstGeom prst="line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Retângulo 37"/>
            <p:cNvSpPr/>
            <p:nvPr/>
          </p:nvSpPr>
          <p:spPr>
            <a:xfrm>
              <a:off x="7092280" y="1196752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 0x00001008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17305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4, y = 5;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&amp;y;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Troca(&amp;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**p1,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**p2)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*p1;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*p1 = *p2;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*p2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6815296" y="939200"/>
            <a:ext cx="2160240" cy="2491232"/>
            <a:chOff x="7524328" y="980728"/>
            <a:chExt cx="2160240" cy="2491232"/>
          </a:xfrm>
        </p:grpSpPr>
        <p:sp>
          <p:nvSpPr>
            <p:cNvPr id="18" name="Retângulo 17"/>
            <p:cNvSpPr/>
            <p:nvPr/>
          </p:nvSpPr>
          <p:spPr>
            <a:xfrm>
              <a:off x="7956376" y="1268760"/>
              <a:ext cx="1296144" cy="22032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24328" y="980728"/>
              <a:ext cx="2160240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Memória RAM</a:t>
              </a:r>
              <a:endParaRPr lang="pt-BR" dirty="0"/>
            </a:p>
          </p:txBody>
        </p:sp>
      </p:grpSp>
      <p:sp>
        <p:nvSpPr>
          <p:cNvPr id="21" name="Retângulo 20"/>
          <p:cNvSpPr/>
          <p:nvPr/>
        </p:nvSpPr>
        <p:spPr>
          <a:xfrm>
            <a:off x="5875000" y="122723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0x00001000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7262584" y="15445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5883384" y="155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26" name="Conector reto 25"/>
          <p:cNvCxnSpPr/>
          <p:nvPr/>
        </p:nvCxnSpPr>
        <p:spPr>
          <a:xfrm>
            <a:off x="7251536" y="18493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5879192" y="1849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0x00001008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5887576" y="217556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0x0000100C</a:t>
            </a:r>
            <a:endParaRPr lang="pt-BR" dirty="0"/>
          </a:p>
        </p:txBody>
      </p:sp>
      <p:cxnSp>
        <p:nvCxnSpPr>
          <p:cNvPr id="28" name="Conector reto 27"/>
          <p:cNvCxnSpPr/>
          <p:nvPr/>
        </p:nvCxnSpPr>
        <p:spPr>
          <a:xfrm>
            <a:off x="7251536" y="2143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7236296" y="2447176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7092280" y="183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7092280" y="212333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8490912" y="119675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8490912" y="151679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8501960" y="178805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8501960" y="210809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7092280" y="119675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0x00001008</a:t>
            </a:r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>
            <a:off x="982648" y="1501200"/>
            <a:ext cx="7621800" cy="2087056"/>
            <a:chOff x="982648" y="1501200"/>
            <a:chExt cx="7621800" cy="2087056"/>
          </a:xfrm>
        </p:grpSpPr>
        <p:grpSp>
          <p:nvGrpSpPr>
            <p:cNvPr id="10" name="Grupo 9"/>
            <p:cNvGrpSpPr/>
            <p:nvPr/>
          </p:nvGrpSpPr>
          <p:grpSpPr>
            <a:xfrm>
              <a:off x="982648" y="1675460"/>
              <a:ext cx="5029512" cy="1912796"/>
              <a:chOff x="982648" y="1172188"/>
              <a:chExt cx="5029512" cy="1912796"/>
            </a:xfrm>
          </p:grpSpPr>
          <p:sp>
            <p:nvSpPr>
              <p:cNvPr id="4" name="Retângulo 3"/>
              <p:cNvSpPr/>
              <p:nvPr/>
            </p:nvSpPr>
            <p:spPr>
              <a:xfrm>
                <a:off x="982648" y="2822456"/>
                <a:ext cx="1213088" cy="26252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30" name="Grupo 29"/>
              <p:cNvGrpSpPr/>
              <p:nvPr/>
            </p:nvGrpSpPr>
            <p:grpSpPr>
              <a:xfrm>
                <a:off x="2195736" y="1172188"/>
                <a:ext cx="3105648" cy="1781532"/>
                <a:chOff x="2256696" y="1400436"/>
                <a:chExt cx="3105648" cy="1781532"/>
              </a:xfrm>
            </p:grpSpPr>
            <p:cxnSp>
              <p:nvCxnSpPr>
                <p:cNvPr id="27" name="Conector reto 26"/>
                <p:cNvCxnSpPr>
                  <a:stCxn id="4" idx="3"/>
                </p:cNvCxnSpPr>
                <p:nvPr/>
              </p:nvCxnSpPr>
              <p:spPr>
                <a:xfrm>
                  <a:off x="2256696" y="3181968"/>
                  <a:ext cx="3105648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de seta reta 28"/>
                <p:cNvCxnSpPr/>
                <p:nvPr/>
              </p:nvCxnSpPr>
              <p:spPr>
                <a:xfrm flipH="1" flipV="1">
                  <a:off x="5353040" y="1400436"/>
                  <a:ext cx="9304" cy="1781532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Conector reto 6"/>
              <p:cNvCxnSpPr/>
              <p:nvPr/>
            </p:nvCxnSpPr>
            <p:spPr>
              <a:xfrm>
                <a:off x="5292080" y="1192932"/>
                <a:ext cx="720080" cy="4604"/>
              </a:xfrm>
              <a:prstGeom prst="line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Retângulo 39"/>
            <p:cNvSpPr/>
            <p:nvPr/>
          </p:nvSpPr>
          <p:spPr>
            <a:xfrm>
              <a:off x="7092280" y="150120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 0x0000100C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12906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4, y = 5;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&amp;y;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Troca(&amp;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**p1,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**p2)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*p1;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*p1 = *p2;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*p2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6815296" y="939200"/>
            <a:ext cx="2160240" cy="2491232"/>
            <a:chOff x="7524328" y="980728"/>
            <a:chExt cx="2160240" cy="2491232"/>
          </a:xfrm>
        </p:grpSpPr>
        <p:sp>
          <p:nvSpPr>
            <p:cNvPr id="18" name="Retângulo 17"/>
            <p:cNvSpPr/>
            <p:nvPr/>
          </p:nvSpPr>
          <p:spPr>
            <a:xfrm>
              <a:off x="7956376" y="1268760"/>
              <a:ext cx="1296144" cy="22032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24328" y="980728"/>
              <a:ext cx="2160240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Memória RAM</a:t>
              </a:r>
              <a:endParaRPr lang="pt-BR" dirty="0"/>
            </a:p>
          </p:txBody>
        </p:sp>
      </p:grpSp>
      <p:sp>
        <p:nvSpPr>
          <p:cNvPr id="21" name="Retângulo 20"/>
          <p:cNvSpPr/>
          <p:nvPr/>
        </p:nvSpPr>
        <p:spPr>
          <a:xfrm>
            <a:off x="5875000" y="122723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0x00001000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7262584" y="15445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5883384" y="155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26" name="Conector reto 25"/>
          <p:cNvCxnSpPr/>
          <p:nvPr/>
        </p:nvCxnSpPr>
        <p:spPr>
          <a:xfrm>
            <a:off x="7251536" y="18493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5879192" y="1849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0x00001008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5887576" y="217556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0x0000100C</a:t>
            </a:r>
            <a:endParaRPr lang="pt-BR" dirty="0"/>
          </a:p>
        </p:txBody>
      </p:sp>
      <p:cxnSp>
        <p:nvCxnSpPr>
          <p:cNvPr id="28" name="Conector reto 27"/>
          <p:cNvCxnSpPr/>
          <p:nvPr/>
        </p:nvCxnSpPr>
        <p:spPr>
          <a:xfrm>
            <a:off x="7251536" y="2143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7092280" y="183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7092280" y="212333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8490912" y="119675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8490912" y="151679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8501960" y="178805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8501960" y="210809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7092280" y="119675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0x00001008</a:t>
            </a:r>
            <a:endParaRPr lang="pt-BR" dirty="0"/>
          </a:p>
        </p:txBody>
      </p:sp>
      <p:sp>
        <p:nvSpPr>
          <p:cNvPr id="40" name="Retângulo 39"/>
          <p:cNvSpPr/>
          <p:nvPr/>
        </p:nvSpPr>
        <p:spPr>
          <a:xfrm>
            <a:off x="7092280" y="150120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0x0000100C</a:t>
            </a:r>
            <a:endParaRPr lang="pt-BR" dirty="0"/>
          </a:p>
        </p:txBody>
      </p:sp>
      <p:grpSp>
        <p:nvGrpSpPr>
          <p:cNvPr id="39" name="Grupo 38"/>
          <p:cNvGrpSpPr/>
          <p:nvPr/>
        </p:nvGrpSpPr>
        <p:grpSpPr>
          <a:xfrm>
            <a:off x="452304" y="3531488"/>
            <a:ext cx="8143760" cy="317336"/>
            <a:chOff x="498024" y="3168432"/>
            <a:chExt cx="8143760" cy="317336"/>
          </a:xfrm>
        </p:grpSpPr>
        <p:grpSp>
          <p:nvGrpSpPr>
            <p:cNvPr id="41" name="Grupo 40"/>
            <p:cNvGrpSpPr/>
            <p:nvPr/>
          </p:nvGrpSpPr>
          <p:grpSpPr>
            <a:xfrm>
              <a:off x="1043608" y="3200792"/>
              <a:ext cx="7598176" cy="271264"/>
              <a:chOff x="1043608" y="2898656"/>
              <a:chExt cx="7598176" cy="271264"/>
            </a:xfrm>
          </p:grpSpPr>
          <p:sp>
            <p:nvSpPr>
              <p:cNvPr id="43" name="Retângulo 42"/>
              <p:cNvSpPr/>
              <p:nvPr/>
            </p:nvSpPr>
            <p:spPr>
              <a:xfrm>
                <a:off x="1043608" y="2910840"/>
                <a:ext cx="5071040" cy="2339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43" idx="3"/>
                <a:endCxn id="45" idx="1"/>
              </p:cNvCxnSpPr>
              <p:nvPr/>
            </p:nvCxnSpPr>
            <p:spPr>
              <a:xfrm>
                <a:off x="6114648" y="3027824"/>
                <a:ext cx="1158476" cy="646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89865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x = 4 | y = 5</a:t>
                </a:r>
                <a:endParaRPr lang="pt-BR" dirty="0"/>
              </a:p>
            </p:txBody>
          </p:sp>
        </p:grpSp>
        <p:sp>
          <p:nvSpPr>
            <p:cNvPr id="42" name="Retângulo 41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cxnSp>
        <p:nvCxnSpPr>
          <p:cNvPr id="31" name="Conector reto 30"/>
          <p:cNvCxnSpPr/>
          <p:nvPr/>
        </p:nvCxnSpPr>
        <p:spPr>
          <a:xfrm>
            <a:off x="7236296" y="2447176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47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grpSp>
          <p:nvGrpSpPr>
            <p:cNvPr id="25" name="Grupo 24"/>
            <p:cNvGrpSpPr/>
            <p:nvPr/>
          </p:nvGrpSpPr>
          <p:grpSpPr>
            <a:xfrm>
              <a:off x="5935960" y="1167448"/>
              <a:ext cx="3100536" cy="1728192"/>
              <a:chOff x="5935960" y="1167448"/>
              <a:chExt cx="3100536" cy="1728192"/>
            </a:xfrm>
          </p:grpSpPr>
          <p:sp>
            <p:nvSpPr>
              <p:cNvPr id="21" name="Retângulo 20"/>
              <p:cNvSpPr/>
              <p:nvPr/>
            </p:nvSpPr>
            <p:spPr>
              <a:xfrm>
                <a:off x="5935960" y="145548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0x00001000</a:t>
                </a:r>
                <a:endParaRPr lang="pt-BR" dirty="0"/>
              </a:p>
            </p:txBody>
          </p:sp>
          <p:grpSp>
            <p:nvGrpSpPr>
              <p:cNvPr id="24" name="Grupo 23"/>
              <p:cNvGrpSpPr/>
              <p:nvPr/>
            </p:nvGrpSpPr>
            <p:grpSpPr>
              <a:xfrm>
                <a:off x="6876256" y="1167448"/>
                <a:ext cx="2160240" cy="1728192"/>
                <a:chOff x="6876256" y="1167448"/>
                <a:chExt cx="2160240" cy="1728192"/>
              </a:xfrm>
            </p:grpSpPr>
            <p:grpSp>
              <p:nvGrpSpPr>
                <p:cNvPr id="20" name="Grupo 19"/>
                <p:cNvGrpSpPr/>
                <p:nvPr/>
              </p:nvGrpSpPr>
              <p:grpSpPr>
                <a:xfrm>
                  <a:off x="6876256" y="1167448"/>
                  <a:ext cx="2160240" cy="1728192"/>
                  <a:chOff x="7524328" y="980728"/>
                  <a:chExt cx="2160240" cy="1728192"/>
                </a:xfrm>
              </p:grpSpPr>
              <p:sp>
                <p:nvSpPr>
                  <p:cNvPr id="18" name="Retângulo 17"/>
                  <p:cNvSpPr/>
                  <p:nvPr/>
                </p:nvSpPr>
                <p:spPr>
                  <a:xfrm>
                    <a:off x="7956376" y="1268760"/>
                    <a:ext cx="1296144" cy="144016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19" name="Retângulo 18"/>
                  <p:cNvSpPr/>
                  <p:nvPr/>
                </p:nvSpPr>
                <p:spPr>
                  <a:xfrm>
                    <a:off x="7524328" y="980728"/>
                    <a:ext cx="2160240" cy="2880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BR" dirty="0" smtClean="0"/>
                      <a:t>Memória RAM</a:t>
                    </a:r>
                    <a:endParaRPr lang="pt-BR" dirty="0"/>
                  </a:p>
                </p:txBody>
              </p:sp>
            </p:grpSp>
            <p:cxnSp>
              <p:nvCxnSpPr>
                <p:cNvPr id="23" name="Conector reto 22"/>
                <p:cNvCxnSpPr/>
                <p:nvPr/>
              </p:nvCxnSpPr>
              <p:spPr>
                <a:xfrm>
                  <a:off x="7323544" y="1772816"/>
                  <a:ext cx="1296144" cy="0"/>
                </a:xfrm>
                <a:prstGeom prst="line">
                  <a:avLst/>
                </a:prstGeom>
                <a:ln w="254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Retângulo 30"/>
            <p:cNvSpPr/>
            <p:nvPr/>
          </p:nvSpPr>
          <p:spPr>
            <a:xfrm>
              <a:off x="7205816" y="14543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498024" y="3168432"/>
            <a:ext cx="8143760" cy="346680"/>
            <a:chOff x="498024" y="3168432"/>
            <a:chExt cx="8143760" cy="346680"/>
          </a:xfrm>
        </p:grpSpPr>
        <p:grpSp>
          <p:nvGrpSpPr>
            <p:cNvPr id="22" name="Grupo 21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26" name="Retângulo 25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8" name="Conector de seta reta 27"/>
              <p:cNvCxnSpPr>
                <a:stCxn id="26" idx="3"/>
                <a:endCxn id="34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tângulo 33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5" name="Retângulo 34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292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4, y = 5;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&amp;y;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Troca(&amp;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**p1,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**p2)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*p1;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*p1 = *p2;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*p2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6815296" y="939200"/>
            <a:ext cx="2160240" cy="2491232"/>
            <a:chOff x="7524328" y="980728"/>
            <a:chExt cx="2160240" cy="2491232"/>
          </a:xfrm>
        </p:grpSpPr>
        <p:sp>
          <p:nvSpPr>
            <p:cNvPr id="18" name="Retângulo 17"/>
            <p:cNvSpPr/>
            <p:nvPr/>
          </p:nvSpPr>
          <p:spPr>
            <a:xfrm>
              <a:off x="7956376" y="1268760"/>
              <a:ext cx="1296144" cy="22032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24328" y="980728"/>
              <a:ext cx="2160240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Memória RAM</a:t>
              </a:r>
              <a:endParaRPr lang="pt-BR" dirty="0"/>
            </a:p>
          </p:txBody>
        </p:sp>
      </p:grpSp>
      <p:sp>
        <p:nvSpPr>
          <p:cNvPr id="21" name="Retângulo 20"/>
          <p:cNvSpPr/>
          <p:nvPr/>
        </p:nvSpPr>
        <p:spPr>
          <a:xfrm>
            <a:off x="5875000" y="122723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0x00001000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7262584" y="15445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5883384" y="155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26" name="Conector reto 25"/>
          <p:cNvCxnSpPr/>
          <p:nvPr/>
        </p:nvCxnSpPr>
        <p:spPr>
          <a:xfrm>
            <a:off x="7251536" y="18493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5879192" y="1849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0x00001008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5887576" y="217556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0x0000100C</a:t>
            </a:r>
            <a:endParaRPr lang="pt-BR" dirty="0"/>
          </a:p>
        </p:txBody>
      </p:sp>
      <p:cxnSp>
        <p:nvCxnSpPr>
          <p:cNvPr id="28" name="Conector reto 27"/>
          <p:cNvCxnSpPr/>
          <p:nvPr/>
        </p:nvCxnSpPr>
        <p:spPr>
          <a:xfrm>
            <a:off x="7251536" y="2143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7092280" y="183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7092280" y="212333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8490912" y="119675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8490912" y="151679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8501960" y="178805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8501960" y="210809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7092280" y="119675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0x00001008</a:t>
            </a:r>
            <a:endParaRPr lang="pt-BR" dirty="0"/>
          </a:p>
        </p:txBody>
      </p:sp>
      <p:sp>
        <p:nvSpPr>
          <p:cNvPr id="40" name="Retângulo 39"/>
          <p:cNvSpPr/>
          <p:nvPr/>
        </p:nvSpPr>
        <p:spPr>
          <a:xfrm>
            <a:off x="7092280" y="150120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0x0000100C</a:t>
            </a:r>
            <a:endParaRPr lang="pt-BR" dirty="0"/>
          </a:p>
        </p:txBody>
      </p:sp>
      <p:grpSp>
        <p:nvGrpSpPr>
          <p:cNvPr id="39" name="Grupo 38"/>
          <p:cNvGrpSpPr/>
          <p:nvPr/>
        </p:nvGrpSpPr>
        <p:grpSpPr>
          <a:xfrm>
            <a:off x="452304" y="3501008"/>
            <a:ext cx="8143760" cy="317336"/>
            <a:chOff x="498024" y="3168432"/>
            <a:chExt cx="8143760" cy="317336"/>
          </a:xfrm>
        </p:grpSpPr>
        <p:grpSp>
          <p:nvGrpSpPr>
            <p:cNvPr id="41" name="Grupo 40"/>
            <p:cNvGrpSpPr/>
            <p:nvPr/>
          </p:nvGrpSpPr>
          <p:grpSpPr>
            <a:xfrm>
              <a:off x="1043608" y="3200792"/>
              <a:ext cx="7598176" cy="271264"/>
              <a:chOff x="1043608" y="2898656"/>
              <a:chExt cx="7598176" cy="271264"/>
            </a:xfrm>
          </p:grpSpPr>
          <p:sp>
            <p:nvSpPr>
              <p:cNvPr id="43" name="Retângulo 42"/>
              <p:cNvSpPr/>
              <p:nvPr/>
            </p:nvSpPr>
            <p:spPr>
              <a:xfrm>
                <a:off x="1043608" y="2910840"/>
                <a:ext cx="5071040" cy="2339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43" idx="3"/>
                <a:endCxn id="45" idx="1"/>
              </p:cNvCxnSpPr>
              <p:nvPr/>
            </p:nvCxnSpPr>
            <p:spPr>
              <a:xfrm>
                <a:off x="6114648" y="3027824"/>
                <a:ext cx="1158476" cy="646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89865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x = 4 | y = 5</a:t>
                </a:r>
                <a:endParaRPr lang="pt-BR" dirty="0"/>
              </a:p>
            </p:txBody>
          </p:sp>
        </p:grpSp>
        <p:sp>
          <p:nvSpPr>
            <p:cNvPr id="42" name="Retângulo 41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179512" y="3834760"/>
            <a:ext cx="3111584" cy="203840"/>
            <a:chOff x="179512" y="3834760"/>
            <a:chExt cx="3111584" cy="203840"/>
          </a:xfrm>
        </p:grpSpPr>
        <p:sp>
          <p:nvSpPr>
            <p:cNvPr id="46" name="Retângulo 45"/>
            <p:cNvSpPr/>
            <p:nvPr/>
          </p:nvSpPr>
          <p:spPr>
            <a:xfrm>
              <a:off x="991032" y="3834760"/>
              <a:ext cx="2300064" cy="2038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9" name="Conector reto 8"/>
            <p:cNvCxnSpPr>
              <a:stCxn id="46" idx="1"/>
            </p:cNvCxnSpPr>
            <p:nvPr/>
          </p:nvCxnSpPr>
          <p:spPr>
            <a:xfrm flipH="1">
              <a:off x="179512" y="3936680"/>
              <a:ext cx="81152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Conector reto 11"/>
          <p:cNvCxnSpPr/>
          <p:nvPr/>
        </p:nvCxnSpPr>
        <p:spPr>
          <a:xfrm>
            <a:off x="179512" y="3921440"/>
            <a:ext cx="0" cy="10197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164272" y="4941168"/>
            <a:ext cx="272792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tângulo 46"/>
          <p:cNvSpPr/>
          <p:nvPr/>
        </p:nvSpPr>
        <p:spPr>
          <a:xfrm>
            <a:off x="539552" y="4785360"/>
            <a:ext cx="3528392" cy="2278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8" name="Conector de seta reta 47"/>
          <p:cNvCxnSpPr/>
          <p:nvPr/>
        </p:nvCxnSpPr>
        <p:spPr>
          <a:xfrm>
            <a:off x="4067944" y="4909120"/>
            <a:ext cx="43204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48"/>
          <p:cNvSpPr/>
          <p:nvPr/>
        </p:nvSpPr>
        <p:spPr>
          <a:xfrm>
            <a:off x="4499992" y="4561696"/>
            <a:ext cx="1224136" cy="648072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pt-BR" dirty="0" smtClean="0"/>
              <a:t>p1 = &amp;</a:t>
            </a:r>
            <a:r>
              <a:rPr lang="pt-BR" dirty="0" err="1" smtClean="0"/>
              <a:t>p_x</a:t>
            </a:r>
            <a:endParaRPr lang="pt-BR" dirty="0" smtClean="0"/>
          </a:p>
          <a:p>
            <a:r>
              <a:rPr lang="pt-BR" dirty="0" smtClean="0"/>
              <a:t>p2 = &amp;</a:t>
            </a:r>
            <a:r>
              <a:rPr lang="pt-BR" dirty="0" err="1" smtClean="0"/>
              <a:t>p_y</a:t>
            </a:r>
            <a:endParaRPr lang="pt-BR" dirty="0"/>
          </a:p>
        </p:txBody>
      </p:sp>
      <p:cxnSp>
        <p:nvCxnSpPr>
          <p:cNvPr id="51" name="Conector reto 50"/>
          <p:cNvCxnSpPr/>
          <p:nvPr/>
        </p:nvCxnSpPr>
        <p:spPr>
          <a:xfrm>
            <a:off x="5739368" y="4885732"/>
            <a:ext cx="3328432" cy="63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 flipH="1" flipV="1">
            <a:off x="9037320" y="2750448"/>
            <a:ext cx="14416" cy="21505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upo 61"/>
          <p:cNvGrpSpPr/>
          <p:nvPr/>
        </p:nvGrpSpPr>
        <p:grpSpPr>
          <a:xfrm>
            <a:off x="8501960" y="2416344"/>
            <a:ext cx="535360" cy="637376"/>
            <a:chOff x="8501960" y="2416344"/>
            <a:chExt cx="535360" cy="637376"/>
          </a:xfrm>
        </p:grpSpPr>
        <p:sp>
          <p:nvSpPr>
            <p:cNvPr id="52" name="Retângulo 51"/>
            <p:cNvSpPr/>
            <p:nvPr/>
          </p:nvSpPr>
          <p:spPr>
            <a:xfrm>
              <a:off x="8501960" y="2416344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p1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61" name="Grupo 60"/>
            <p:cNvGrpSpPr/>
            <p:nvPr/>
          </p:nvGrpSpPr>
          <p:grpSpPr>
            <a:xfrm>
              <a:off x="8501960" y="2431936"/>
              <a:ext cx="535360" cy="621784"/>
              <a:chOff x="8501960" y="2431936"/>
              <a:chExt cx="535360" cy="621784"/>
            </a:xfrm>
          </p:grpSpPr>
          <p:sp>
            <p:nvSpPr>
              <p:cNvPr id="53" name="Retângulo 52"/>
              <p:cNvSpPr/>
              <p:nvPr/>
            </p:nvSpPr>
            <p:spPr>
              <a:xfrm>
                <a:off x="8501960" y="2736384"/>
                <a:ext cx="515104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b="1" dirty="0" smtClean="0">
                    <a:solidFill>
                      <a:srgbClr val="FFFF00"/>
                    </a:solidFill>
                  </a:rPr>
                  <a:t>p2</a:t>
                </a:r>
                <a:endParaRPr lang="pt-BR" sz="16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8" name="Chave direita 57"/>
              <p:cNvSpPr/>
              <p:nvPr/>
            </p:nvSpPr>
            <p:spPr>
              <a:xfrm>
                <a:off x="8789992" y="2431936"/>
                <a:ext cx="247328" cy="606544"/>
              </a:xfrm>
              <a:prstGeom prst="rightBrac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cxnSp>
        <p:nvCxnSpPr>
          <p:cNvPr id="31" name="Conector reto 30"/>
          <p:cNvCxnSpPr/>
          <p:nvPr/>
        </p:nvCxnSpPr>
        <p:spPr>
          <a:xfrm>
            <a:off x="7236296" y="2447176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upo 69"/>
          <p:cNvGrpSpPr/>
          <p:nvPr/>
        </p:nvGrpSpPr>
        <p:grpSpPr>
          <a:xfrm>
            <a:off x="7092280" y="2422064"/>
            <a:ext cx="1512168" cy="605368"/>
            <a:chOff x="7092280" y="2422064"/>
            <a:chExt cx="1512168" cy="605368"/>
          </a:xfrm>
        </p:grpSpPr>
        <p:grpSp>
          <p:nvGrpSpPr>
            <p:cNvPr id="65" name="Grupo 64"/>
            <p:cNvGrpSpPr/>
            <p:nvPr/>
          </p:nvGrpSpPr>
          <p:grpSpPr>
            <a:xfrm>
              <a:off x="7236296" y="2724160"/>
              <a:ext cx="1311384" cy="303272"/>
              <a:chOff x="7236296" y="2724160"/>
              <a:chExt cx="1311384" cy="303272"/>
            </a:xfrm>
          </p:grpSpPr>
          <p:cxnSp>
            <p:nvCxnSpPr>
              <p:cNvPr id="63" name="Conector reto 62"/>
              <p:cNvCxnSpPr/>
              <p:nvPr/>
            </p:nvCxnSpPr>
            <p:spPr>
              <a:xfrm>
                <a:off x="7251536" y="2724160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ector reto 63"/>
              <p:cNvCxnSpPr/>
              <p:nvPr/>
            </p:nvCxnSpPr>
            <p:spPr>
              <a:xfrm>
                <a:off x="7236296" y="3027432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upo 68"/>
            <p:cNvGrpSpPr/>
            <p:nvPr/>
          </p:nvGrpSpPr>
          <p:grpSpPr>
            <a:xfrm>
              <a:off x="7092280" y="2422064"/>
              <a:ext cx="1512168" cy="604192"/>
              <a:chOff x="7092280" y="2422064"/>
              <a:chExt cx="1512168" cy="604192"/>
            </a:xfrm>
          </p:grpSpPr>
          <p:sp>
            <p:nvSpPr>
              <p:cNvPr id="66" name="Retângulo 65"/>
              <p:cNvSpPr/>
              <p:nvPr/>
            </p:nvSpPr>
            <p:spPr>
              <a:xfrm>
                <a:off x="7092280" y="2422064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0x00001000</a:t>
                </a:r>
                <a:endParaRPr lang="pt-BR" dirty="0"/>
              </a:p>
            </p:txBody>
          </p:sp>
          <p:sp>
            <p:nvSpPr>
              <p:cNvPr id="67" name="Retângulo 66"/>
              <p:cNvSpPr/>
              <p:nvPr/>
            </p:nvSpPr>
            <p:spPr>
              <a:xfrm>
                <a:off x="7092280" y="270892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0x00001004</a:t>
                </a:r>
                <a:endParaRPr lang="pt-BR" dirty="0"/>
              </a:p>
            </p:txBody>
          </p:sp>
        </p:grpSp>
      </p:grpSp>
      <p:grpSp>
        <p:nvGrpSpPr>
          <p:cNvPr id="4" name="Grupo 3"/>
          <p:cNvGrpSpPr/>
          <p:nvPr/>
        </p:nvGrpSpPr>
        <p:grpSpPr>
          <a:xfrm>
            <a:off x="5883384" y="2425080"/>
            <a:ext cx="1520552" cy="628640"/>
            <a:chOff x="5883384" y="2425080"/>
            <a:chExt cx="1520552" cy="628640"/>
          </a:xfrm>
        </p:grpSpPr>
        <p:sp>
          <p:nvSpPr>
            <p:cNvPr id="71" name="Retângulo 70"/>
            <p:cNvSpPr/>
            <p:nvPr/>
          </p:nvSpPr>
          <p:spPr>
            <a:xfrm>
              <a:off x="5883384" y="24250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0x00001010</a:t>
              </a:r>
              <a:endParaRPr lang="pt-BR" dirty="0"/>
            </a:p>
          </p:txBody>
        </p:sp>
        <p:sp>
          <p:nvSpPr>
            <p:cNvPr id="72" name="Retângulo 71"/>
            <p:cNvSpPr/>
            <p:nvPr/>
          </p:nvSpPr>
          <p:spPr>
            <a:xfrm>
              <a:off x="5891768" y="273638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0x00001014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69762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4, y = 5;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&amp;y;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Troca(&amp;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**p1,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**p2)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*p1;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*p1 = *p2;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*p2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6815296" y="939200"/>
            <a:ext cx="2160240" cy="2491232"/>
            <a:chOff x="7524328" y="980728"/>
            <a:chExt cx="2160240" cy="2491232"/>
          </a:xfrm>
        </p:grpSpPr>
        <p:sp>
          <p:nvSpPr>
            <p:cNvPr id="18" name="Retângulo 17"/>
            <p:cNvSpPr/>
            <p:nvPr/>
          </p:nvSpPr>
          <p:spPr>
            <a:xfrm>
              <a:off x="7956376" y="1268760"/>
              <a:ext cx="1296144" cy="22032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24328" y="980728"/>
              <a:ext cx="2160240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Memória RAM</a:t>
              </a:r>
              <a:endParaRPr lang="pt-BR" dirty="0"/>
            </a:p>
          </p:txBody>
        </p:sp>
      </p:grpSp>
      <p:sp>
        <p:nvSpPr>
          <p:cNvPr id="21" name="Retângulo 20"/>
          <p:cNvSpPr/>
          <p:nvPr/>
        </p:nvSpPr>
        <p:spPr>
          <a:xfrm>
            <a:off x="5875000" y="122723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0x00001000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7262584" y="15445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5883384" y="155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26" name="Conector reto 25"/>
          <p:cNvCxnSpPr/>
          <p:nvPr/>
        </p:nvCxnSpPr>
        <p:spPr>
          <a:xfrm>
            <a:off x="7251536" y="18493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5879192" y="1849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0x00001008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5887576" y="217556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0x0000100C</a:t>
            </a:r>
            <a:endParaRPr lang="pt-BR" dirty="0"/>
          </a:p>
        </p:txBody>
      </p:sp>
      <p:cxnSp>
        <p:nvCxnSpPr>
          <p:cNvPr id="28" name="Conector reto 27"/>
          <p:cNvCxnSpPr/>
          <p:nvPr/>
        </p:nvCxnSpPr>
        <p:spPr>
          <a:xfrm>
            <a:off x="7251536" y="2143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7092280" y="183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7092280" y="212333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8490912" y="119675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8490912" y="151679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8501960" y="178805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8501960" y="210809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7092280" y="119675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0x00001008</a:t>
            </a:r>
            <a:endParaRPr lang="pt-BR" dirty="0"/>
          </a:p>
        </p:txBody>
      </p:sp>
      <p:sp>
        <p:nvSpPr>
          <p:cNvPr id="40" name="Retângulo 39"/>
          <p:cNvSpPr/>
          <p:nvPr/>
        </p:nvSpPr>
        <p:spPr>
          <a:xfrm>
            <a:off x="7092280" y="150120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0x0000100C</a:t>
            </a:r>
            <a:endParaRPr lang="pt-BR" dirty="0"/>
          </a:p>
        </p:txBody>
      </p:sp>
      <p:grpSp>
        <p:nvGrpSpPr>
          <p:cNvPr id="39" name="Grupo 38"/>
          <p:cNvGrpSpPr/>
          <p:nvPr/>
        </p:nvGrpSpPr>
        <p:grpSpPr>
          <a:xfrm>
            <a:off x="452304" y="3501008"/>
            <a:ext cx="8143760" cy="317336"/>
            <a:chOff x="498024" y="3168432"/>
            <a:chExt cx="8143760" cy="317336"/>
          </a:xfrm>
        </p:grpSpPr>
        <p:grpSp>
          <p:nvGrpSpPr>
            <p:cNvPr id="41" name="Grupo 40"/>
            <p:cNvGrpSpPr/>
            <p:nvPr/>
          </p:nvGrpSpPr>
          <p:grpSpPr>
            <a:xfrm>
              <a:off x="1043608" y="3200792"/>
              <a:ext cx="7598176" cy="271264"/>
              <a:chOff x="1043608" y="2898656"/>
              <a:chExt cx="7598176" cy="271264"/>
            </a:xfrm>
          </p:grpSpPr>
          <p:sp>
            <p:nvSpPr>
              <p:cNvPr id="43" name="Retângulo 42"/>
              <p:cNvSpPr/>
              <p:nvPr/>
            </p:nvSpPr>
            <p:spPr>
              <a:xfrm>
                <a:off x="1043608" y="2910840"/>
                <a:ext cx="5071040" cy="2339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43" idx="3"/>
                <a:endCxn id="45" idx="1"/>
              </p:cNvCxnSpPr>
              <p:nvPr/>
            </p:nvCxnSpPr>
            <p:spPr>
              <a:xfrm>
                <a:off x="6114648" y="3027824"/>
                <a:ext cx="1158476" cy="646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89865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x = 4 | y = 5</a:t>
                </a:r>
                <a:endParaRPr lang="pt-BR" dirty="0"/>
              </a:p>
            </p:txBody>
          </p:sp>
        </p:grpSp>
        <p:sp>
          <p:nvSpPr>
            <p:cNvPr id="42" name="Retângulo 41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2" name="Grupo 61"/>
          <p:cNvGrpSpPr/>
          <p:nvPr/>
        </p:nvGrpSpPr>
        <p:grpSpPr>
          <a:xfrm>
            <a:off x="8501960" y="2416344"/>
            <a:ext cx="515104" cy="637376"/>
            <a:chOff x="8501960" y="2416344"/>
            <a:chExt cx="515104" cy="637376"/>
          </a:xfrm>
        </p:grpSpPr>
        <p:sp>
          <p:nvSpPr>
            <p:cNvPr id="52" name="Retângulo 51"/>
            <p:cNvSpPr/>
            <p:nvPr/>
          </p:nvSpPr>
          <p:spPr>
            <a:xfrm>
              <a:off x="8501960" y="2416344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p1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8501960" y="2736384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p2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</p:grpSp>
      <p:cxnSp>
        <p:nvCxnSpPr>
          <p:cNvPr id="31" name="Conector reto 30"/>
          <p:cNvCxnSpPr/>
          <p:nvPr/>
        </p:nvCxnSpPr>
        <p:spPr>
          <a:xfrm>
            <a:off x="7236296" y="2447176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upo 69"/>
          <p:cNvGrpSpPr/>
          <p:nvPr/>
        </p:nvGrpSpPr>
        <p:grpSpPr>
          <a:xfrm>
            <a:off x="7092280" y="2422064"/>
            <a:ext cx="1512168" cy="605368"/>
            <a:chOff x="7092280" y="2422064"/>
            <a:chExt cx="1512168" cy="605368"/>
          </a:xfrm>
        </p:grpSpPr>
        <p:grpSp>
          <p:nvGrpSpPr>
            <p:cNvPr id="65" name="Grupo 64"/>
            <p:cNvGrpSpPr/>
            <p:nvPr/>
          </p:nvGrpSpPr>
          <p:grpSpPr>
            <a:xfrm>
              <a:off x="7236296" y="2724160"/>
              <a:ext cx="1311384" cy="303272"/>
              <a:chOff x="7236296" y="2724160"/>
              <a:chExt cx="1311384" cy="303272"/>
            </a:xfrm>
          </p:grpSpPr>
          <p:cxnSp>
            <p:nvCxnSpPr>
              <p:cNvPr id="63" name="Conector reto 62"/>
              <p:cNvCxnSpPr/>
              <p:nvPr/>
            </p:nvCxnSpPr>
            <p:spPr>
              <a:xfrm>
                <a:off x="7251536" y="2724160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ector reto 63"/>
              <p:cNvCxnSpPr/>
              <p:nvPr/>
            </p:nvCxnSpPr>
            <p:spPr>
              <a:xfrm>
                <a:off x="7236296" y="3027432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upo 68"/>
            <p:cNvGrpSpPr/>
            <p:nvPr/>
          </p:nvGrpSpPr>
          <p:grpSpPr>
            <a:xfrm>
              <a:off x="7092280" y="2422064"/>
              <a:ext cx="1512168" cy="604192"/>
              <a:chOff x="7092280" y="2422064"/>
              <a:chExt cx="1512168" cy="604192"/>
            </a:xfrm>
          </p:grpSpPr>
          <p:sp>
            <p:nvSpPr>
              <p:cNvPr id="66" name="Retângulo 65"/>
              <p:cNvSpPr/>
              <p:nvPr/>
            </p:nvSpPr>
            <p:spPr>
              <a:xfrm>
                <a:off x="7092280" y="2422064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0x00001000</a:t>
                </a:r>
                <a:endParaRPr lang="pt-BR" dirty="0"/>
              </a:p>
            </p:txBody>
          </p:sp>
          <p:sp>
            <p:nvSpPr>
              <p:cNvPr id="67" name="Retângulo 66"/>
              <p:cNvSpPr/>
              <p:nvPr/>
            </p:nvSpPr>
            <p:spPr>
              <a:xfrm>
                <a:off x="7092280" y="270892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0x00001004</a:t>
                </a:r>
                <a:endParaRPr lang="pt-BR" dirty="0"/>
              </a:p>
            </p:txBody>
          </p:sp>
        </p:grpSp>
      </p:grpSp>
      <p:sp>
        <p:nvSpPr>
          <p:cNvPr id="71" name="Retângulo 70"/>
          <p:cNvSpPr/>
          <p:nvPr/>
        </p:nvSpPr>
        <p:spPr>
          <a:xfrm>
            <a:off x="5883384" y="2425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0x00001010</a:t>
            </a:r>
            <a:endParaRPr lang="pt-BR" dirty="0"/>
          </a:p>
        </p:txBody>
      </p:sp>
      <p:sp>
        <p:nvSpPr>
          <p:cNvPr id="72" name="Retângulo 71"/>
          <p:cNvSpPr/>
          <p:nvPr/>
        </p:nvSpPr>
        <p:spPr>
          <a:xfrm>
            <a:off x="5891768" y="273638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0x00001014</a:t>
            </a:r>
            <a:endParaRPr lang="pt-BR" dirty="0"/>
          </a:p>
        </p:txBody>
      </p:sp>
      <p:sp>
        <p:nvSpPr>
          <p:cNvPr id="54" name="Retângulo 53"/>
          <p:cNvSpPr/>
          <p:nvPr/>
        </p:nvSpPr>
        <p:spPr>
          <a:xfrm>
            <a:off x="981512" y="5289416"/>
            <a:ext cx="1502256" cy="2278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6" name="Conector reto 55"/>
          <p:cNvCxnSpPr/>
          <p:nvPr/>
        </p:nvCxnSpPr>
        <p:spPr>
          <a:xfrm>
            <a:off x="2483768" y="5403324"/>
            <a:ext cx="634130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>
            <a:endCxn id="59" idx="2"/>
          </p:cNvCxnSpPr>
          <p:nvPr/>
        </p:nvCxnSpPr>
        <p:spPr>
          <a:xfrm flipV="1">
            <a:off x="8825076" y="3326512"/>
            <a:ext cx="0" cy="2076812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ângulo 58"/>
          <p:cNvSpPr/>
          <p:nvPr/>
        </p:nvSpPr>
        <p:spPr>
          <a:xfrm>
            <a:off x="8506152" y="2981712"/>
            <a:ext cx="637848" cy="34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err="1" smtClean="0">
                <a:solidFill>
                  <a:srgbClr val="FFFF00"/>
                </a:solidFill>
              </a:rPr>
              <a:t>p_aux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73" name="Retângulo 72"/>
          <p:cNvSpPr/>
          <p:nvPr/>
        </p:nvSpPr>
        <p:spPr>
          <a:xfrm>
            <a:off x="5898624" y="303965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376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9" grpId="0"/>
      <p:bldP spid="7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4, y = 5;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&amp;y;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Troca(&amp;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**p1,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**p2)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*p1;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*p1 = *p2;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*p2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6815296" y="939200"/>
            <a:ext cx="2160240" cy="2491232"/>
            <a:chOff x="7524328" y="980728"/>
            <a:chExt cx="2160240" cy="2491232"/>
          </a:xfrm>
        </p:grpSpPr>
        <p:sp>
          <p:nvSpPr>
            <p:cNvPr id="18" name="Retângulo 17"/>
            <p:cNvSpPr/>
            <p:nvPr/>
          </p:nvSpPr>
          <p:spPr>
            <a:xfrm>
              <a:off x="7956376" y="1268760"/>
              <a:ext cx="1296144" cy="22032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24328" y="980728"/>
              <a:ext cx="2160240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Memória RAM</a:t>
              </a:r>
              <a:endParaRPr lang="pt-BR" dirty="0"/>
            </a:p>
          </p:txBody>
        </p:sp>
      </p:grpSp>
      <p:sp>
        <p:nvSpPr>
          <p:cNvPr id="21" name="Retângulo 20"/>
          <p:cNvSpPr/>
          <p:nvPr/>
        </p:nvSpPr>
        <p:spPr>
          <a:xfrm>
            <a:off x="5875000" y="122723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0x00001000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7262584" y="15445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5883384" y="155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26" name="Conector reto 25"/>
          <p:cNvCxnSpPr/>
          <p:nvPr/>
        </p:nvCxnSpPr>
        <p:spPr>
          <a:xfrm>
            <a:off x="7251536" y="18493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5879192" y="1849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0x00001008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5887576" y="217556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0x0000100C</a:t>
            </a:r>
            <a:endParaRPr lang="pt-BR" dirty="0"/>
          </a:p>
        </p:txBody>
      </p:sp>
      <p:cxnSp>
        <p:nvCxnSpPr>
          <p:cNvPr id="28" name="Conector reto 27"/>
          <p:cNvCxnSpPr/>
          <p:nvPr/>
        </p:nvCxnSpPr>
        <p:spPr>
          <a:xfrm>
            <a:off x="7251536" y="2143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7092280" y="183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7092280" y="212333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8490912" y="119675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8490912" y="151679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8501960" y="178805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8501960" y="210809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7092280" y="119675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0x00001008</a:t>
            </a:r>
            <a:endParaRPr lang="pt-BR" dirty="0"/>
          </a:p>
        </p:txBody>
      </p:sp>
      <p:sp>
        <p:nvSpPr>
          <p:cNvPr id="40" name="Retângulo 39"/>
          <p:cNvSpPr/>
          <p:nvPr/>
        </p:nvSpPr>
        <p:spPr>
          <a:xfrm>
            <a:off x="7092280" y="150120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0x0000100C</a:t>
            </a:r>
            <a:endParaRPr lang="pt-BR" dirty="0"/>
          </a:p>
        </p:txBody>
      </p:sp>
      <p:grpSp>
        <p:nvGrpSpPr>
          <p:cNvPr id="39" name="Grupo 38"/>
          <p:cNvGrpSpPr/>
          <p:nvPr/>
        </p:nvGrpSpPr>
        <p:grpSpPr>
          <a:xfrm>
            <a:off x="452304" y="3501008"/>
            <a:ext cx="8143760" cy="317336"/>
            <a:chOff x="498024" y="3168432"/>
            <a:chExt cx="8143760" cy="317336"/>
          </a:xfrm>
        </p:grpSpPr>
        <p:grpSp>
          <p:nvGrpSpPr>
            <p:cNvPr id="41" name="Grupo 40"/>
            <p:cNvGrpSpPr/>
            <p:nvPr/>
          </p:nvGrpSpPr>
          <p:grpSpPr>
            <a:xfrm>
              <a:off x="1043608" y="3200792"/>
              <a:ext cx="7598176" cy="271264"/>
              <a:chOff x="1043608" y="2898656"/>
              <a:chExt cx="7598176" cy="271264"/>
            </a:xfrm>
          </p:grpSpPr>
          <p:sp>
            <p:nvSpPr>
              <p:cNvPr id="43" name="Retângulo 42"/>
              <p:cNvSpPr/>
              <p:nvPr/>
            </p:nvSpPr>
            <p:spPr>
              <a:xfrm>
                <a:off x="1043608" y="2910840"/>
                <a:ext cx="5071040" cy="2339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43" idx="3"/>
                <a:endCxn id="45" idx="1"/>
              </p:cNvCxnSpPr>
              <p:nvPr/>
            </p:nvCxnSpPr>
            <p:spPr>
              <a:xfrm>
                <a:off x="6114648" y="3027824"/>
                <a:ext cx="1158476" cy="646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89865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x = 4 | y = 5</a:t>
                </a:r>
                <a:endParaRPr lang="pt-BR" dirty="0"/>
              </a:p>
            </p:txBody>
          </p:sp>
        </p:grpSp>
        <p:sp>
          <p:nvSpPr>
            <p:cNvPr id="42" name="Retângulo 41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2" name="Grupo 61"/>
          <p:cNvGrpSpPr/>
          <p:nvPr/>
        </p:nvGrpSpPr>
        <p:grpSpPr>
          <a:xfrm>
            <a:off x="8501960" y="2416344"/>
            <a:ext cx="515104" cy="637376"/>
            <a:chOff x="8501960" y="2416344"/>
            <a:chExt cx="515104" cy="637376"/>
          </a:xfrm>
        </p:grpSpPr>
        <p:sp>
          <p:nvSpPr>
            <p:cNvPr id="52" name="Retângulo 51"/>
            <p:cNvSpPr/>
            <p:nvPr/>
          </p:nvSpPr>
          <p:spPr>
            <a:xfrm>
              <a:off x="8501960" y="2416344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p1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8501960" y="2736384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p2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</p:grpSp>
      <p:cxnSp>
        <p:nvCxnSpPr>
          <p:cNvPr id="31" name="Conector reto 30"/>
          <p:cNvCxnSpPr/>
          <p:nvPr/>
        </p:nvCxnSpPr>
        <p:spPr>
          <a:xfrm>
            <a:off x="7236296" y="2447176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upo 69"/>
          <p:cNvGrpSpPr/>
          <p:nvPr/>
        </p:nvGrpSpPr>
        <p:grpSpPr>
          <a:xfrm>
            <a:off x="7092280" y="2422064"/>
            <a:ext cx="1512168" cy="605368"/>
            <a:chOff x="7092280" y="2422064"/>
            <a:chExt cx="1512168" cy="605368"/>
          </a:xfrm>
        </p:grpSpPr>
        <p:grpSp>
          <p:nvGrpSpPr>
            <p:cNvPr id="65" name="Grupo 64"/>
            <p:cNvGrpSpPr/>
            <p:nvPr/>
          </p:nvGrpSpPr>
          <p:grpSpPr>
            <a:xfrm>
              <a:off x="7236296" y="2724160"/>
              <a:ext cx="1311384" cy="303272"/>
              <a:chOff x="7236296" y="2724160"/>
              <a:chExt cx="1311384" cy="303272"/>
            </a:xfrm>
          </p:grpSpPr>
          <p:cxnSp>
            <p:nvCxnSpPr>
              <p:cNvPr id="63" name="Conector reto 62"/>
              <p:cNvCxnSpPr/>
              <p:nvPr/>
            </p:nvCxnSpPr>
            <p:spPr>
              <a:xfrm>
                <a:off x="7251536" y="2724160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ector reto 63"/>
              <p:cNvCxnSpPr/>
              <p:nvPr/>
            </p:nvCxnSpPr>
            <p:spPr>
              <a:xfrm>
                <a:off x="7236296" y="3027432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upo 68"/>
            <p:cNvGrpSpPr/>
            <p:nvPr/>
          </p:nvGrpSpPr>
          <p:grpSpPr>
            <a:xfrm>
              <a:off x="7092280" y="2422064"/>
              <a:ext cx="1512168" cy="604192"/>
              <a:chOff x="7092280" y="2422064"/>
              <a:chExt cx="1512168" cy="604192"/>
            </a:xfrm>
          </p:grpSpPr>
          <p:sp>
            <p:nvSpPr>
              <p:cNvPr id="66" name="Retângulo 65"/>
              <p:cNvSpPr/>
              <p:nvPr/>
            </p:nvSpPr>
            <p:spPr>
              <a:xfrm>
                <a:off x="7092280" y="2422064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0x00001000</a:t>
                </a:r>
                <a:endParaRPr lang="pt-BR" dirty="0"/>
              </a:p>
            </p:txBody>
          </p:sp>
          <p:sp>
            <p:nvSpPr>
              <p:cNvPr id="67" name="Retângulo 66"/>
              <p:cNvSpPr/>
              <p:nvPr/>
            </p:nvSpPr>
            <p:spPr>
              <a:xfrm>
                <a:off x="7092280" y="270892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0x00001004</a:t>
                </a:r>
                <a:endParaRPr lang="pt-BR" dirty="0"/>
              </a:p>
            </p:txBody>
          </p:sp>
        </p:grpSp>
      </p:grpSp>
      <p:sp>
        <p:nvSpPr>
          <p:cNvPr id="71" name="Retângulo 70"/>
          <p:cNvSpPr/>
          <p:nvPr/>
        </p:nvSpPr>
        <p:spPr>
          <a:xfrm>
            <a:off x="5883384" y="2425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0x00001010</a:t>
            </a:r>
            <a:endParaRPr lang="pt-BR" dirty="0"/>
          </a:p>
        </p:txBody>
      </p:sp>
      <p:sp>
        <p:nvSpPr>
          <p:cNvPr id="72" name="Retângulo 71"/>
          <p:cNvSpPr/>
          <p:nvPr/>
        </p:nvSpPr>
        <p:spPr>
          <a:xfrm>
            <a:off x="5891768" y="273638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0x00001014</a:t>
            </a:r>
            <a:endParaRPr lang="pt-BR" dirty="0"/>
          </a:p>
        </p:txBody>
      </p:sp>
      <p:sp>
        <p:nvSpPr>
          <p:cNvPr id="54" name="Retângulo 53"/>
          <p:cNvSpPr/>
          <p:nvPr/>
        </p:nvSpPr>
        <p:spPr>
          <a:xfrm>
            <a:off x="981512" y="5551160"/>
            <a:ext cx="1502256" cy="2278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6" name="Conector reto 55"/>
          <p:cNvCxnSpPr/>
          <p:nvPr/>
        </p:nvCxnSpPr>
        <p:spPr>
          <a:xfrm>
            <a:off x="2483768" y="5661248"/>
            <a:ext cx="634130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>
            <a:endCxn id="59" idx="2"/>
          </p:cNvCxnSpPr>
          <p:nvPr/>
        </p:nvCxnSpPr>
        <p:spPr>
          <a:xfrm flipV="1">
            <a:off x="8825076" y="3326512"/>
            <a:ext cx="0" cy="2334736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ângulo 58"/>
          <p:cNvSpPr/>
          <p:nvPr/>
        </p:nvSpPr>
        <p:spPr>
          <a:xfrm>
            <a:off x="8506152" y="2981712"/>
            <a:ext cx="637848" cy="34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err="1" smtClean="0">
                <a:solidFill>
                  <a:srgbClr val="FFFF00"/>
                </a:solidFill>
              </a:rPr>
              <a:t>p_aux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68" name="Retângulo 67"/>
          <p:cNvSpPr/>
          <p:nvPr/>
        </p:nvSpPr>
        <p:spPr>
          <a:xfrm>
            <a:off x="7284720" y="3078480"/>
            <a:ext cx="123444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BR" sz="1600" dirty="0" smtClean="0"/>
              <a:t>0x00001008</a:t>
            </a:r>
            <a:endParaRPr lang="pt-BR" sz="1600" dirty="0"/>
          </a:p>
        </p:txBody>
      </p:sp>
      <p:sp>
        <p:nvSpPr>
          <p:cNvPr id="73" name="Retângulo 72"/>
          <p:cNvSpPr/>
          <p:nvPr/>
        </p:nvSpPr>
        <p:spPr>
          <a:xfrm>
            <a:off x="5898624" y="303965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81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6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4, y = 5;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&amp;y;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Troca(&amp;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**p1,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**p2)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*p1;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*p1 = *p2;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*p2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6815296" y="939200"/>
            <a:ext cx="2160240" cy="2491232"/>
            <a:chOff x="7524328" y="980728"/>
            <a:chExt cx="2160240" cy="2491232"/>
          </a:xfrm>
        </p:grpSpPr>
        <p:sp>
          <p:nvSpPr>
            <p:cNvPr id="18" name="Retângulo 17"/>
            <p:cNvSpPr/>
            <p:nvPr/>
          </p:nvSpPr>
          <p:spPr>
            <a:xfrm>
              <a:off x="7956376" y="1268760"/>
              <a:ext cx="1296144" cy="22032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24328" y="980728"/>
              <a:ext cx="2160240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Memória RAM</a:t>
              </a:r>
              <a:endParaRPr lang="pt-BR" dirty="0"/>
            </a:p>
          </p:txBody>
        </p:sp>
      </p:grpSp>
      <p:sp>
        <p:nvSpPr>
          <p:cNvPr id="21" name="Retângulo 20"/>
          <p:cNvSpPr/>
          <p:nvPr/>
        </p:nvSpPr>
        <p:spPr>
          <a:xfrm>
            <a:off x="5875000" y="122723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0x00001000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7262584" y="15445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5883384" y="155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26" name="Conector reto 25"/>
          <p:cNvCxnSpPr/>
          <p:nvPr/>
        </p:nvCxnSpPr>
        <p:spPr>
          <a:xfrm>
            <a:off x="7251536" y="18493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5879192" y="1849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0x00001008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5887576" y="217556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0x0000100C</a:t>
            </a:r>
            <a:endParaRPr lang="pt-BR" dirty="0"/>
          </a:p>
        </p:txBody>
      </p:sp>
      <p:cxnSp>
        <p:nvCxnSpPr>
          <p:cNvPr id="28" name="Conector reto 27"/>
          <p:cNvCxnSpPr/>
          <p:nvPr/>
        </p:nvCxnSpPr>
        <p:spPr>
          <a:xfrm>
            <a:off x="7251536" y="2143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7092280" y="183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7092280" y="212333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8490912" y="119675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8490912" y="151679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8501960" y="178805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8501960" y="210809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7092280" y="119675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0x00001008</a:t>
            </a:r>
            <a:endParaRPr lang="pt-BR" dirty="0"/>
          </a:p>
        </p:txBody>
      </p:sp>
      <p:sp>
        <p:nvSpPr>
          <p:cNvPr id="40" name="Retângulo 39"/>
          <p:cNvSpPr/>
          <p:nvPr/>
        </p:nvSpPr>
        <p:spPr>
          <a:xfrm>
            <a:off x="7092280" y="150120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0x0000100C</a:t>
            </a:r>
            <a:endParaRPr lang="pt-BR" dirty="0"/>
          </a:p>
        </p:txBody>
      </p:sp>
      <p:grpSp>
        <p:nvGrpSpPr>
          <p:cNvPr id="39" name="Grupo 38"/>
          <p:cNvGrpSpPr/>
          <p:nvPr/>
        </p:nvGrpSpPr>
        <p:grpSpPr>
          <a:xfrm>
            <a:off x="452304" y="3501008"/>
            <a:ext cx="8143760" cy="317336"/>
            <a:chOff x="498024" y="3168432"/>
            <a:chExt cx="8143760" cy="317336"/>
          </a:xfrm>
        </p:grpSpPr>
        <p:grpSp>
          <p:nvGrpSpPr>
            <p:cNvPr id="41" name="Grupo 40"/>
            <p:cNvGrpSpPr/>
            <p:nvPr/>
          </p:nvGrpSpPr>
          <p:grpSpPr>
            <a:xfrm>
              <a:off x="1043608" y="3200792"/>
              <a:ext cx="7598176" cy="271264"/>
              <a:chOff x="1043608" y="2898656"/>
              <a:chExt cx="7598176" cy="271264"/>
            </a:xfrm>
          </p:grpSpPr>
          <p:sp>
            <p:nvSpPr>
              <p:cNvPr id="43" name="Retângulo 42"/>
              <p:cNvSpPr/>
              <p:nvPr/>
            </p:nvSpPr>
            <p:spPr>
              <a:xfrm>
                <a:off x="1043608" y="2910840"/>
                <a:ext cx="5071040" cy="2339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43" idx="3"/>
                <a:endCxn id="45" idx="1"/>
              </p:cNvCxnSpPr>
              <p:nvPr/>
            </p:nvCxnSpPr>
            <p:spPr>
              <a:xfrm>
                <a:off x="6114648" y="3027824"/>
                <a:ext cx="1158476" cy="646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89865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x = 4 | y = 5</a:t>
                </a:r>
                <a:endParaRPr lang="pt-BR" dirty="0"/>
              </a:p>
            </p:txBody>
          </p:sp>
        </p:grpSp>
        <p:sp>
          <p:nvSpPr>
            <p:cNvPr id="42" name="Retângulo 41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2" name="Grupo 61"/>
          <p:cNvGrpSpPr/>
          <p:nvPr/>
        </p:nvGrpSpPr>
        <p:grpSpPr>
          <a:xfrm>
            <a:off x="8501960" y="2416344"/>
            <a:ext cx="515104" cy="637376"/>
            <a:chOff x="8501960" y="2416344"/>
            <a:chExt cx="515104" cy="637376"/>
          </a:xfrm>
        </p:grpSpPr>
        <p:sp>
          <p:nvSpPr>
            <p:cNvPr id="52" name="Retângulo 51"/>
            <p:cNvSpPr/>
            <p:nvPr/>
          </p:nvSpPr>
          <p:spPr>
            <a:xfrm>
              <a:off x="8501960" y="2416344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p1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8501960" y="2736384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p2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</p:grpSp>
      <p:cxnSp>
        <p:nvCxnSpPr>
          <p:cNvPr id="31" name="Conector reto 30"/>
          <p:cNvCxnSpPr/>
          <p:nvPr/>
        </p:nvCxnSpPr>
        <p:spPr>
          <a:xfrm>
            <a:off x="7236296" y="2447176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upo 69"/>
          <p:cNvGrpSpPr/>
          <p:nvPr/>
        </p:nvGrpSpPr>
        <p:grpSpPr>
          <a:xfrm>
            <a:off x="7092280" y="2422064"/>
            <a:ext cx="1512168" cy="605368"/>
            <a:chOff x="7092280" y="2422064"/>
            <a:chExt cx="1512168" cy="605368"/>
          </a:xfrm>
        </p:grpSpPr>
        <p:grpSp>
          <p:nvGrpSpPr>
            <p:cNvPr id="65" name="Grupo 64"/>
            <p:cNvGrpSpPr/>
            <p:nvPr/>
          </p:nvGrpSpPr>
          <p:grpSpPr>
            <a:xfrm>
              <a:off x="7236296" y="2724160"/>
              <a:ext cx="1311384" cy="303272"/>
              <a:chOff x="7236296" y="2724160"/>
              <a:chExt cx="1311384" cy="303272"/>
            </a:xfrm>
          </p:grpSpPr>
          <p:cxnSp>
            <p:nvCxnSpPr>
              <p:cNvPr id="63" name="Conector reto 62"/>
              <p:cNvCxnSpPr/>
              <p:nvPr/>
            </p:nvCxnSpPr>
            <p:spPr>
              <a:xfrm>
                <a:off x="7251536" y="2724160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ector reto 63"/>
              <p:cNvCxnSpPr/>
              <p:nvPr/>
            </p:nvCxnSpPr>
            <p:spPr>
              <a:xfrm>
                <a:off x="7236296" y="3027432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upo 68"/>
            <p:cNvGrpSpPr/>
            <p:nvPr/>
          </p:nvGrpSpPr>
          <p:grpSpPr>
            <a:xfrm>
              <a:off x="7092280" y="2422064"/>
              <a:ext cx="1512168" cy="604192"/>
              <a:chOff x="7092280" y="2422064"/>
              <a:chExt cx="1512168" cy="604192"/>
            </a:xfrm>
          </p:grpSpPr>
          <p:sp>
            <p:nvSpPr>
              <p:cNvPr id="66" name="Retângulo 65"/>
              <p:cNvSpPr/>
              <p:nvPr/>
            </p:nvSpPr>
            <p:spPr>
              <a:xfrm>
                <a:off x="7092280" y="2422064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0x00001000</a:t>
                </a:r>
                <a:endParaRPr lang="pt-BR" dirty="0"/>
              </a:p>
            </p:txBody>
          </p:sp>
          <p:sp>
            <p:nvSpPr>
              <p:cNvPr id="67" name="Retângulo 66"/>
              <p:cNvSpPr/>
              <p:nvPr/>
            </p:nvSpPr>
            <p:spPr>
              <a:xfrm>
                <a:off x="7092280" y="270892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0x00001004</a:t>
                </a:r>
                <a:endParaRPr lang="pt-BR" dirty="0"/>
              </a:p>
            </p:txBody>
          </p:sp>
        </p:grpSp>
      </p:grpSp>
      <p:sp>
        <p:nvSpPr>
          <p:cNvPr id="71" name="Retângulo 70"/>
          <p:cNvSpPr/>
          <p:nvPr/>
        </p:nvSpPr>
        <p:spPr>
          <a:xfrm>
            <a:off x="5883384" y="2425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0x00001010</a:t>
            </a:r>
            <a:endParaRPr lang="pt-BR" dirty="0"/>
          </a:p>
        </p:txBody>
      </p:sp>
      <p:sp>
        <p:nvSpPr>
          <p:cNvPr id="72" name="Retângulo 71"/>
          <p:cNvSpPr/>
          <p:nvPr/>
        </p:nvSpPr>
        <p:spPr>
          <a:xfrm>
            <a:off x="5891768" y="273638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0x00001014</a:t>
            </a:r>
            <a:endParaRPr lang="pt-BR" dirty="0"/>
          </a:p>
        </p:txBody>
      </p:sp>
      <p:sp>
        <p:nvSpPr>
          <p:cNvPr id="54" name="Retângulo 53"/>
          <p:cNvSpPr/>
          <p:nvPr/>
        </p:nvSpPr>
        <p:spPr>
          <a:xfrm>
            <a:off x="981512" y="5763736"/>
            <a:ext cx="1502256" cy="2278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6" name="Conector reto 55"/>
          <p:cNvCxnSpPr/>
          <p:nvPr/>
        </p:nvCxnSpPr>
        <p:spPr>
          <a:xfrm flipH="1">
            <a:off x="323528" y="5877272"/>
            <a:ext cx="62174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/>
          <p:nvPr/>
        </p:nvCxnSpPr>
        <p:spPr>
          <a:xfrm flipV="1">
            <a:off x="323528" y="1385900"/>
            <a:ext cx="0" cy="449174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ângulo 58"/>
          <p:cNvSpPr/>
          <p:nvPr/>
        </p:nvSpPr>
        <p:spPr>
          <a:xfrm>
            <a:off x="8506152" y="2981712"/>
            <a:ext cx="637848" cy="34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err="1" smtClean="0">
                <a:solidFill>
                  <a:srgbClr val="FFFF00"/>
                </a:solidFill>
              </a:rPr>
              <a:t>p_aux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68" name="Retângulo 67"/>
          <p:cNvSpPr/>
          <p:nvPr/>
        </p:nvSpPr>
        <p:spPr>
          <a:xfrm>
            <a:off x="7284720" y="3078480"/>
            <a:ext cx="123444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BR" sz="1600" dirty="0" smtClean="0"/>
              <a:t>0x00001008</a:t>
            </a:r>
            <a:endParaRPr lang="pt-BR" sz="1600" dirty="0"/>
          </a:p>
        </p:txBody>
      </p:sp>
      <p:sp>
        <p:nvSpPr>
          <p:cNvPr id="73" name="Retângulo 72"/>
          <p:cNvSpPr/>
          <p:nvPr/>
        </p:nvSpPr>
        <p:spPr>
          <a:xfrm>
            <a:off x="5898624" y="303965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0x00001018</a:t>
            </a:r>
            <a:endParaRPr lang="pt-BR" dirty="0"/>
          </a:p>
        </p:txBody>
      </p:sp>
      <p:cxnSp>
        <p:nvCxnSpPr>
          <p:cNvPr id="9" name="Conector reto 8"/>
          <p:cNvCxnSpPr>
            <a:endCxn id="21" idx="1"/>
          </p:cNvCxnSpPr>
          <p:nvPr/>
        </p:nvCxnSpPr>
        <p:spPr>
          <a:xfrm>
            <a:off x="323528" y="1385900"/>
            <a:ext cx="5551472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tângulo 59"/>
          <p:cNvSpPr/>
          <p:nvPr/>
        </p:nvSpPr>
        <p:spPr>
          <a:xfrm>
            <a:off x="7293064" y="1253520"/>
            <a:ext cx="1234440" cy="2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BR" sz="1600" dirty="0" smtClean="0"/>
              <a:t>0x0000100C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9829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6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4, y = 5;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&amp;y;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Troca(&amp;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**p1,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**p2)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*p1;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*p1 = *p2;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*p2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6815296" y="939200"/>
            <a:ext cx="2160240" cy="2491232"/>
            <a:chOff x="7524328" y="980728"/>
            <a:chExt cx="2160240" cy="2491232"/>
          </a:xfrm>
        </p:grpSpPr>
        <p:sp>
          <p:nvSpPr>
            <p:cNvPr id="18" name="Retângulo 17"/>
            <p:cNvSpPr/>
            <p:nvPr/>
          </p:nvSpPr>
          <p:spPr>
            <a:xfrm>
              <a:off x="7956376" y="1268760"/>
              <a:ext cx="1296144" cy="22032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24328" y="980728"/>
              <a:ext cx="2160240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Memória RAM</a:t>
              </a:r>
              <a:endParaRPr lang="pt-BR" dirty="0"/>
            </a:p>
          </p:txBody>
        </p:sp>
      </p:grpSp>
      <p:sp>
        <p:nvSpPr>
          <p:cNvPr id="21" name="Retângulo 20"/>
          <p:cNvSpPr/>
          <p:nvPr/>
        </p:nvSpPr>
        <p:spPr>
          <a:xfrm>
            <a:off x="5875000" y="122723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0x00001000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7262584" y="15445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5883384" y="155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26" name="Conector reto 25"/>
          <p:cNvCxnSpPr/>
          <p:nvPr/>
        </p:nvCxnSpPr>
        <p:spPr>
          <a:xfrm>
            <a:off x="7251536" y="18493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5879192" y="1849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0x00001008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5887576" y="217556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0x0000100C</a:t>
            </a:r>
            <a:endParaRPr lang="pt-BR" dirty="0"/>
          </a:p>
        </p:txBody>
      </p:sp>
      <p:cxnSp>
        <p:nvCxnSpPr>
          <p:cNvPr id="28" name="Conector reto 27"/>
          <p:cNvCxnSpPr/>
          <p:nvPr/>
        </p:nvCxnSpPr>
        <p:spPr>
          <a:xfrm>
            <a:off x="7251536" y="2143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7092280" y="183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7092280" y="212333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8490912" y="119675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8490912" y="151679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8501960" y="178805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8501960" y="210809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7092280" y="119675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0x00001008</a:t>
            </a:r>
            <a:endParaRPr lang="pt-BR" dirty="0"/>
          </a:p>
        </p:txBody>
      </p:sp>
      <p:sp>
        <p:nvSpPr>
          <p:cNvPr id="40" name="Retângulo 39"/>
          <p:cNvSpPr/>
          <p:nvPr/>
        </p:nvSpPr>
        <p:spPr>
          <a:xfrm>
            <a:off x="7092280" y="150120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0x0000100C</a:t>
            </a:r>
            <a:endParaRPr lang="pt-BR" dirty="0"/>
          </a:p>
        </p:txBody>
      </p:sp>
      <p:grpSp>
        <p:nvGrpSpPr>
          <p:cNvPr id="39" name="Grupo 38"/>
          <p:cNvGrpSpPr/>
          <p:nvPr/>
        </p:nvGrpSpPr>
        <p:grpSpPr>
          <a:xfrm>
            <a:off x="452304" y="3501008"/>
            <a:ext cx="8143760" cy="317336"/>
            <a:chOff x="498024" y="3168432"/>
            <a:chExt cx="8143760" cy="317336"/>
          </a:xfrm>
        </p:grpSpPr>
        <p:grpSp>
          <p:nvGrpSpPr>
            <p:cNvPr id="41" name="Grupo 40"/>
            <p:cNvGrpSpPr/>
            <p:nvPr/>
          </p:nvGrpSpPr>
          <p:grpSpPr>
            <a:xfrm>
              <a:off x="1043608" y="3200792"/>
              <a:ext cx="7598176" cy="271264"/>
              <a:chOff x="1043608" y="2898656"/>
              <a:chExt cx="7598176" cy="271264"/>
            </a:xfrm>
          </p:grpSpPr>
          <p:sp>
            <p:nvSpPr>
              <p:cNvPr id="43" name="Retângulo 42"/>
              <p:cNvSpPr/>
              <p:nvPr/>
            </p:nvSpPr>
            <p:spPr>
              <a:xfrm>
                <a:off x="1043608" y="2910840"/>
                <a:ext cx="5071040" cy="2339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43" idx="3"/>
                <a:endCxn id="45" idx="1"/>
              </p:cNvCxnSpPr>
              <p:nvPr/>
            </p:nvCxnSpPr>
            <p:spPr>
              <a:xfrm>
                <a:off x="6114648" y="3027824"/>
                <a:ext cx="1158476" cy="646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89865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x = 4 | y = 5</a:t>
                </a:r>
                <a:endParaRPr lang="pt-BR" dirty="0"/>
              </a:p>
            </p:txBody>
          </p:sp>
        </p:grpSp>
        <p:sp>
          <p:nvSpPr>
            <p:cNvPr id="42" name="Retângulo 41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2" name="Grupo 61"/>
          <p:cNvGrpSpPr/>
          <p:nvPr/>
        </p:nvGrpSpPr>
        <p:grpSpPr>
          <a:xfrm>
            <a:off x="8501960" y="2416344"/>
            <a:ext cx="515104" cy="637376"/>
            <a:chOff x="8501960" y="2416344"/>
            <a:chExt cx="515104" cy="637376"/>
          </a:xfrm>
        </p:grpSpPr>
        <p:sp>
          <p:nvSpPr>
            <p:cNvPr id="52" name="Retângulo 51"/>
            <p:cNvSpPr/>
            <p:nvPr/>
          </p:nvSpPr>
          <p:spPr>
            <a:xfrm>
              <a:off x="8501960" y="2416344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p1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8501960" y="2736384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p2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</p:grpSp>
      <p:cxnSp>
        <p:nvCxnSpPr>
          <p:cNvPr id="31" name="Conector reto 30"/>
          <p:cNvCxnSpPr/>
          <p:nvPr/>
        </p:nvCxnSpPr>
        <p:spPr>
          <a:xfrm>
            <a:off x="7236296" y="2447176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upo 69"/>
          <p:cNvGrpSpPr/>
          <p:nvPr/>
        </p:nvGrpSpPr>
        <p:grpSpPr>
          <a:xfrm>
            <a:off x="7092280" y="2422064"/>
            <a:ext cx="1512168" cy="605368"/>
            <a:chOff x="7092280" y="2422064"/>
            <a:chExt cx="1512168" cy="605368"/>
          </a:xfrm>
        </p:grpSpPr>
        <p:grpSp>
          <p:nvGrpSpPr>
            <p:cNvPr id="65" name="Grupo 64"/>
            <p:cNvGrpSpPr/>
            <p:nvPr/>
          </p:nvGrpSpPr>
          <p:grpSpPr>
            <a:xfrm>
              <a:off x="7236296" y="2724160"/>
              <a:ext cx="1311384" cy="303272"/>
              <a:chOff x="7236296" y="2724160"/>
              <a:chExt cx="1311384" cy="303272"/>
            </a:xfrm>
          </p:grpSpPr>
          <p:cxnSp>
            <p:nvCxnSpPr>
              <p:cNvPr id="63" name="Conector reto 62"/>
              <p:cNvCxnSpPr/>
              <p:nvPr/>
            </p:nvCxnSpPr>
            <p:spPr>
              <a:xfrm>
                <a:off x="7251536" y="2724160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ector reto 63"/>
              <p:cNvCxnSpPr/>
              <p:nvPr/>
            </p:nvCxnSpPr>
            <p:spPr>
              <a:xfrm>
                <a:off x="7236296" y="3027432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upo 68"/>
            <p:cNvGrpSpPr/>
            <p:nvPr/>
          </p:nvGrpSpPr>
          <p:grpSpPr>
            <a:xfrm>
              <a:off x="7092280" y="2422064"/>
              <a:ext cx="1512168" cy="604192"/>
              <a:chOff x="7092280" y="2422064"/>
              <a:chExt cx="1512168" cy="604192"/>
            </a:xfrm>
          </p:grpSpPr>
          <p:sp>
            <p:nvSpPr>
              <p:cNvPr id="66" name="Retângulo 65"/>
              <p:cNvSpPr/>
              <p:nvPr/>
            </p:nvSpPr>
            <p:spPr>
              <a:xfrm>
                <a:off x="7092280" y="2422064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0x00001000</a:t>
                </a:r>
                <a:endParaRPr lang="pt-BR" dirty="0"/>
              </a:p>
            </p:txBody>
          </p:sp>
          <p:sp>
            <p:nvSpPr>
              <p:cNvPr id="67" name="Retângulo 66"/>
              <p:cNvSpPr/>
              <p:nvPr/>
            </p:nvSpPr>
            <p:spPr>
              <a:xfrm>
                <a:off x="7092280" y="270892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0x00001004</a:t>
                </a:r>
                <a:endParaRPr lang="pt-BR" dirty="0"/>
              </a:p>
            </p:txBody>
          </p:sp>
        </p:grpSp>
      </p:grpSp>
      <p:sp>
        <p:nvSpPr>
          <p:cNvPr id="71" name="Retângulo 70"/>
          <p:cNvSpPr/>
          <p:nvPr/>
        </p:nvSpPr>
        <p:spPr>
          <a:xfrm>
            <a:off x="5883384" y="2425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0x00001010</a:t>
            </a:r>
            <a:endParaRPr lang="pt-BR" dirty="0"/>
          </a:p>
        </p:txBody>
      </p:sp>
      <p:sp>
        <p:nvSpPr>
          <p:cNvPr id="72" name="Retângulo 71"/>
          <p:cNvSpPr/>
          <p:nvPr/>
        </p:nvSpPr>
        <p:spPr>
          <a:xfrm>
            <a:off x="5891768" y="273638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0x00001014</a:t>
            </a:r>
            <a:endParaRPr lang="pt-BR" dirty="0"/>
          </a:p>
        </p:txBody>
      </p:sp>
      <p:sp>
        <p:nvSpPr>
          <p:cNvPr id="54" name="Retângulo 53"/>
          <p:cNvSpPr/>
          <p:nvPr/>
        </p:nvSpPr>
        <p:spPr>
          <a:xfrm>
            <a:off x="981512" y="6024736"/>
            <a:ext cx="1502256" cy="2278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6" name="Conector reto 55"/>
          <p:cNvCxnSpPr/>
          <p:nvPr/>
        </p:nvCxnSpPr>
        <p:spPr>
          <a:xfrm flipH="1">
            <a:off x="323528" y="6123776"/>
            <a:ext cx="62174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/>
          <p:nvPr/>
        </p:nvCxnSpPr>
        <p:spPr>
          <a:xfrm flipV="1">
            <a:off x="323528" y="1716048"/>
            <a:ext cx="0" cy="4422968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ângulo 58"/>
          <p:cNvSpPr/>
          <p:nvPr/>
        </p:nvSpPr>
        <p:spPr>
          <a:xfrm>
            <a:off x="8506152" y="2981712"/>
            <a:ext cx="637848" cy="34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err="1" smtClean="0">
                <a:solidFill>
                  <a:srgbClr val="FFFF00"/>
                </a:solidFill>
              </a:rPr>
              <a:t>p_aux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68" name="Retângulo 67"/>
          <p:cNvSpPr/>
          <p:nvPr/>
        </p:nvSpPr>
        <p:spPr>
          <a:xfrm>
            <a:off x="7284720" y="3078480"/>
            <a:ext cx="123444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BR" sz="1600" dirty="0" smtClean="0"/>
              <a:t>0x00001008</a:t>
            </a:r>
            <a:endParaRPr lang="pt-BR" sz="1600" dirty="0"/>
          </a:p>
        </p:txBody>
      </p:sp>
      <p:sp>
        <p:nvSpPr>
          <p:cNvPr id="73" name="Retângulo 72"/>
          <p:cNvSpPr/>
          <p:nvPr/>
        </p:nvSpPr>
        <p:spPr>
          <a:xfrm>
            <a:off x="5898624" y="303965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0x00001018</a:t>
            </a:r>
            <a:endParaRPr lang="pt-BR" dirty="0"/>
          </a:p>
        </p:txBody>
      </p:sp>
      <p:cxnSp>
        <p:nvCxnSpPr>
          <p:cNvPr id="9" name="Conector reto 8"/>
          <p:cNvCxnSpPr/>
          <p:nvPr/>
        </p:nvCxnSpPr>
        <p:spPr>
          <a:xfrm>
            <a:off x="323528" y="1716048"/>
            <a:ext cx="5551472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tângulo 59"/>
          <p:cNvSpPr/>
          <p:nvPr/>
        </p:nvSpPr>
        <p:spPr>
          <a:xfrm>
            <a:off x="7293064" y="1253520"/>
            <a:ext cx="1234440" cy="2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BR" sz="1600" dirty="0" smtClean="0"/>
              <a:t>0x0000100C</a:t>
            </a:r>
            <a:endParaRPr lang="pt-BR" sz="1600" dirty="0"/>
          </a:p>
        </p:txBody>
      </p:sp>
      <p:sp>
        <p:nvSpPr>
          <p:cNvPr id="51" name="Retângulo 50"/>
          <p:cNvSpPr/>
          <p:nvPr/>
        </p:nvSpPr>
        <p:spPr>
          <a:xfrm>
            <a:off x="7266776" y="1574344"/>
            <a:ext cx="1234440" cy="2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BR" sz="1600" dirty="0" smtClean="0"/>
              <a:t>0x00001008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4416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4, y = 5;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&amp;y;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Troca(&amp;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%d | y = %d”,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p_x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Troca(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**p1,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**p2)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*p1;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*p1 = *p2;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*p2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p_aux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6815296" y="939200"/>
            <a:ext cx="2160240" cy="2491232"/>
            <a:chOff x="7524328" y="980728"/>
            <a:chExt cx="2160240" cy="2491232"/>
          </a:xfrm>
        </p:grpSpPr>
        <p:sp>
          <p:nvSpPr>
            <p:cNvPr id="18" name="Retângulo 17"/>
            <p:cNvSpPr/>
            <p:nvPr/>
          </p:nvSpPr>
          <p:spPr>
            <a:xfrm>
              <a:off x="7956376" y="1268760"/>
              <a:ext cx="1296144" cy="22032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24328" y="980728"/>
              <a:ext cx="2160240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Memória RAM</a:t>
              </a:r>
              <a:endParaRPr lang="pt-BR" dirty="0"/>
            </a:p>
          </p:txBody>
        </p:sp>
      </p:grpSp>
      <p:sp>
        <p:nvSpPr>
          <p:cNvPr id="21" name="Retângulo 20"/>
          <p:cNvSpPr/>
          <p:nvPr/>
        </p:nvSpPr>
        <p:spPr>
          <a:xfrm>
            <a:off x="5875000" y="122723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0x00001000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7262584" y="15445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5883384" y="155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0x00001004</a:t>
            </a:r>
            <a:endParaRPr lang="pt-BR" dirty="0"/>
          </a:p>
        </p:txBody>
      </p:sp>
      <p:cxnSp>
        <p:nvCxnSpPr>
          <p:cNvPr id="26" name="Conector reto 25"/>
          <p:cNvCxnSpPr/>
          <p:nvPr/>
        </p:nvCxnSpPr>
        <p:spPr>
          <a:xfrm>
            <a:off x="7251536" y="1849368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5879192" y="184901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0x00001008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5887576" y="217556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0x0000100C</a:t>
            </a:r>
            <a:endParaRPr lang="pt-BR" dirty="0"/>
          </a:p>
        </p:txBody>
      </p:sp>
      <p:cxnSp>
        <p:nvCxnSpPr>
          <p:cNvPr id="28" name="Conector reto 27"/>
          <p:cNvCxnSpPr/>
          <p:nvPr/>
        </p:nvCxnSpPr>
        <p:spPr>
          <a:xfrm>
            <a:off x="7251536" y="2143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7092280" y="183377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7092280" y="212333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8490912" y="119675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8490912" y="1516792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err="1" smtClean="0">
                <a:solidFill>
                  <a:srgbClr val="FFFF00"/>
                </a:solidFill>
              </a:rPr>
              <a:t>p_y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8501960" y="178805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8501960" y="2108096"/>
            <a:ext cx="515104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y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7092280" y="1196752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0x00001008</a:t>
            </a:r>
            <a:endParaRPr lang="pt-BR" dirty="0"/>
          </a:p>
        </p:txBody>
      </p:sp>
      <p:sp>
        <p:nvSpPr>
          <p:cNvPr id="40" name="Retângulo 39"/>
          <p:cNvSpPr/>
          <p:nvPr/>
        </p:nvSpPr>
        <p:spPr>
          <a:xfrm>
            <a:off x="7092280" y="150120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0x0000100C</a:t>
            </a:r>
            <a:endParaRPr lang="pt-BR" dirty="0"/>
          </a:p>
        </p:txBody>
      </p:sp>
      <p:grpSp>
        <p:nvGrpSpPr>
          <p:cNvPr id="39" name="Grupo 38"/>
          <p:cNvGrpSpPr/>
          <p:nvPr/>
        </p:nvGrpSpPr>
        <p:grpSpPr>
          <a:xfrm>
            <a:off x="452304" y="3501008"/>
            <a:ext cx="8143760" cy="317336"/>
            <a:chOff x="498024" y="3168432"/>
            <a:chExt cx="8143760" cy="317336"/>
          </a:xfrm>
        </p:grpSpPr>
        <p:grpSp>
          <p:nvGrpSpPr>
            <p:cNvPr id="41" name="Grupo 40"/>
            <p:cNvGrpSpPr/>
            <p:nvPr/>
          </p:nvGrpSpPr>
          <p:grpSpPr>
            <a:xfrm>
              <a:off x="1043608" y="3200792"/>
              <a:ext cx="7598176" cy="271264"/>
              <a:chOff x="1043608" y="2898656"/>
              <a:chExt cx="7598176" cy="271264"/>
            </a:xfrm>
          </p:grpSpPr>
          <p:sp>
            <p:nvSpPr>
              <p:cNvPr id="43" name="Retângulo 42"/>
              <p:cNvSpPr/>
              <p:nvPr/>
            </p:nvSpPr>
            <p:spPr>
              <a:xfrm>
                <a:off x="1043608" y="2910840"/>
                <a:ext cx="5071040" cy="2339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4" name="Conector de seta reta 43"/>
              <p:cNvCxnSpPr>
                <a:stCxn id="43" idx="3"/>
                <a:endCxn id="45" idx="1"/>
              </p:cNvCxnSpPr>
              <p:nvPr/>
            </p:nvCxnSpPr>
            <p:spPr>
              <a:xfrm>
                <a:off x="6114648" y="3027824"/>
                <a:ext cx="1158476" cy="646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tângulo 44"/>
              <p:cNvSpPr/>
              <p:nvPr/>
            </p:nvSpPr>
            <p:spPr>
              <a:xfrm>
                <a:off x="7273124" y="289865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x = 4 | y = 5</a:t>
                </a:r>
                <a:endParaRPr lang="pt-BR" dirty="0"/>
              </a:p>
            </p:txBody>
          </p:sp>
        </p:grpSp>
        <p:sp>
          <p:nvSpPr>
            <p:cNvPr id="42" name="Retângulo 41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2" name="Grupo 61"/>
          <p:cNvGrpSpPr/>
          <p:nvPr/>
        </p:nvGrpSpPr>
        <p:grpSpPr>
          <a:xfrm>
            <a:off x="8501960" y="2416344"/>
            <a:ext cx="515104" cy="637376"/>
            <a:chOff x="8501960" y="2416344"/>
            <a:chExt cx="515104" cy="637376"/>
          </a:xfrm>
        </p:grpSpPr>
        <p:sp>
          <p:nvSpPr>
            <p:cNvPr id="52" name="Retângulo 51"/>
            <p:cNvSpPr/>
            <p:nvPr/>
          </p:nvSpPr>
          <p:spPr>
            <a:xfrm>
              <a:off x="8501960" y="2416344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p1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8501960" y="2736384"/>
              <a:ext cx="515104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rgbClr val="FFFF00"/>
                  </a:solidFill>
                </a:rPr>
                <a:t>p2</a:t>
              </a:r>
              <a:endParaRPr lang="pt-BR" sz="1600" b="1" dirty="0">
                <a:solidFill>
                  <a:srgbClr val="FFFF00"/>
                </a:solidFill>
              </a:endParaRPr>
            </a:p>
          </p:txBody>
        </p:sp>
      </p:grpSp>
      <p:cxnSp>
        <p:nvCxnSpPr>
          <p:cNvPr id="31" name="Conector reto 30"/>
          <p:cNvCxnSpPr/>
          <p:nvPr/>
        </p:nvCxnSpPr>
        <p:spPr>
          <a:xfrm>
            <a:off x="7236296" y="2447176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upo 69"/>
          <p:cNvGrpSpPr/>
          <p:nvPr/>
        </p:nvGrpSpPr>
        <p:grpSpPr>
          <a:xfrm>
            <a:off x="7092280" y="2422064"/>
            <a:ext cx="1512168" cy="605368"/>
            <a:chOff x="7092280" y="2422064"/>
            <a:chExt cx="1512168" cy="605368"/>
          </a:xfrm>
        </p:grpSpPr>
        <p:grpSp>
          <p:nvGrpSpPr>
            <p:cNvPr id="65" name="Grupo 64"/>
            <p:cNvGrpSpPr/>
            <p:nvPr/>
          </p:nvGrpSpPr>
          <p:grpSpPr>
            <a:xfrm>
              <a:off x="7236296" y="2724160"/>
              <a:ext cx="1311384" cy="303272"/>
              <a:chOff x="7236296" y="2724160"/>
              <a:chExt cx="1311384" cy="303272"/>
            </a:xfrm>
          </p:grpSpPr>
          <p:cxnSp>
            <p:nvCxnSpPr>
              <p:cNvPr id="63" name="Conector reto 62"/>
              <p:cNvCxnSpPr/>
              <p:nvPr/>
            </p:nvCxnSpPr>
            <p:spPr>
              <a:xfrm>
                <a:off x="7251536" y="2724160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ector reto 63"/>
              <p:cNvCxnSpPr/>
              <p:nvPr/>
            </p:nvCxnSpPr>
            <p:spPr>
              <a:xfrm>
                <a:off x="7236296" y="3027432"/>
                <a:ext cx="1296144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upo 68"/>
            <p:cNvGrpSpPr/>
            <p:nvPr/>
          </p:nvGrpSpPr>
          <p:grpSpPr>
            <a:xfrm>
              <a:off x="7092280" y="2422064"/>
              <a:ext cx="1512168" cy="604192"/>
              <a:chOff x="7092280" y="2422064"/>
              <a:chExt cx="1512168" cy="604192"/>
            </a:xfrm>
          </p:grpSpPr>
          <p:sp>
            <p:nvSpPr>
              <p:cNvPr id="66" name="Retângulo 65"/>
              <p:cNvSpPr/>
              <p:nvPr/>
            </p:nvSpPr>
            <p:spPr>
              <a:xfrm>
                <a:off x="7092280" y="2422064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0x00001000</a:t>
                </a:r>
                <a:endParaRPr lang="pt-BR" dirty="0"/>
              </a:p>
            </p:txBody>
          </p:sp>
          <p:sp>
            <p:nvSpPr>
              <p:cNvPr id="67" name="Retângulo 66"/>
              <p:cNvSpPr/>
              <p:nvPr/>
            </p:nvSpPr>
            <p:spPr>
              <a:xfrm>
                <a:off x="7092280" y="270892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 0x00001004</a:t>
                </a:r>
                <a:endParaRPr lang="pt-BR" dirty="0"/>
              </a:p>
            </p:txBody>
          </p:sp>
        </p:grpSp>
      </p:grpSp>
      <p:sp>
        <p:nvSpPr>
          <p:cNvPr id="71" name="Retângulo 70"/>
          <p:cNvSpPr/>
          <p:nvPr/>
        </p:nvSpPr>
        <p:spPr>
          <a:xfrm>
            <a:off x="5883384" y="2425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0x00001010</a:t>
            </a:r>
            <a:endParaRPr lang="pt-BR" dirty="0"/>
          </a:p>
        </p:txBody>
      </p:sp>
      <p:sp>
        <p:nvSpPr>
          <p:cNvPr id="72" name="Retângulo 71"/>
          <p:cNvSpPr/>
          <p:nvPr/>
        </p:nvSpPr>
        <p:spPr>
          <a:xfrm>
            <a:off x="5891768" y="273638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0x00001014</a:t>
            </a:r>
            <a:endParaRPr lang="pt-BR" dirty="0"/>
          </a:p>
        </p:txBody>
      </p:sp>
      <p:sp>
        <p:nvSpPr>
          <p:cNvPr id="59" name="Retângulo 58"/>
          <p:cNvSpPr/>
          <p:nvPr/>
        </p:nvSpPr>
        <p:spPr>
          <a:xfrm>
            <a:off x="8506152" y="2981712"/>
            <a:ext cx="637848" cy="34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err="1" smtClean="0">
                <a:solidFill>
                  <a:srgbClr val="FFFF00"/>
                </a:solidFill>
              </a:rPr>
              <a:t>p_aux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68" name="Retângulo 67"/>
          <p:cNvSpPr/>
          <p:nvPr/>
        </p:nvSpPr>
        <p:spPr>
          <a:xfrm>
            <a:off x="7284720" y="3078480"/>
            <a:ext cx="123444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BR" sz="1600" dirty="0" smtClean="0"/>
              <a:t>0x00001008</a:t>
            </a:r>
            <a:endParaRPr lang="pt-BR" sz="1600" dirty="0"/>
          </a:p>
        </p:txBody>
      </p:sp>
      <p:sp>
        <p:nvSpPr>
          <p:cNvPr id="73" name="Retângulo 72"/>
          <p:cNvSpPr/>
          <p:nvPr/>
        </p:nvSpPr>
        <p:spPr>
          <a:xfrm>
            <a:off x="5898624" y="3039656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0x00001018</a:t>
            </a:r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7293064" y="1253520"/>
            <a:ext cx="1234440" cy="2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BR" sz="1600" dirty="0" smtClean="0"/>
              <a:t>0x0000100C</a:t>
            </a:r>
            <a:endParaRPr lang="pt-BR" sz="1600" dirty="0"/>
          </a:p>
        </p:txBody>
      </p:sp>
      <p:sp>
        <p:nvSpPr>
          <p:cNvPr id="51" name="Retângulo 50"/>
          <p:cNvSpPr/>
          <p:nvPr/>
        </p:nvSpPr>
        <p:spPr>
          <a:xfrm>
            <a:off x="7266776" y="1574344"/>
            <a:ext cx="1234440" cy="2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BR" sz="1600" dirty="0" smtClean="0"/>
              <a:t>0x00001008</a:t>
            </a:r>
            <a:endParaRPr lang="pt-BR" sz="1600" dirty="0"/>
          </a:p>
        </p:txBody>
      </p:sp>
      <p:grpSp>
        <p:nvGrpSpPr>
          <p:cNvPr id="50" name="Grupo 49"/>
          <p:cNvGrpSpPr/>
          <p:nvPr/>
        </p:nvGrpSpPr>
        <p:grpSpPr>
          <a:xfrm>
            <a:off x="452304" y="4017288"/>
            <a:ext cx="8143760" cy="317336"/>
            <a:chOff x="498024" y="3168432"/>
            <a:chExt cx="8143760" cy="317336"/>
          </a:xfrm>
        </p:grpSpPr>
        <p:grpSp>
          <p:nvGrpSpPr>
            <p:cNvPr id="55" name="Grupo 54"/>
            <p:cNvGrpSpPr/>
            <p:nvPr/>
          </p:nvGrpSpPr>
          <p:grpSpPr>
            <a:xfrm>
              <a:off x="1043608" y="3200792"/>
              <a:ext cx="7598176" cy="271264"/>
              <a:chOff x="1043608" y="2898656"/>
              <a:chExt cx="7598176" cy="271264"/>
            </a:xfrm>
          </p:grpSpPr>
          <p:sp>
            <p:nvSpPr>
              <p:cNvPr id="61" name="Retângulo 60"/>
              <p:cNvSpPr/>
              <p:nvPr/>
            </p:nvSpPr>
            <p:spPr>
              <a:xfrm>
                <a:off x="1043608" y="2910840"/>
                <a:ext cx="5071040" cy="2339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74" name="Conector de seta reta 73"/>
              <p:cNvCxnSpPr>
                <a:stCxn id="61" idx="3"/>
                <a:endCxn id="75" idx="1"/>
              </p:cNvCxnSpPr>
              <p:nvPr/>
            </p:nvCxnSpPr>
            <p:spPr>
              <a:xfrm>
                <a:off x="6114648" y="3027824"/>
                <a:ext cx="1158476" cy="646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tângulo 74"/>
              <p:cNvSpPr/>
              <p:nvPr/>
            </p:nvSpPr>
            <p:spPr>
              <a:xfrm>
                <a:off x="7273124" y="289865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x = 5 | y = 4</a:t>
                </a:r>
                <a:endParaRPr lang="pt-BR" dirty="0"/>
              </a:p>
            </p:txBody>
          </p:sp>
        </p:grpSp>
        <p:sp>
          <p:nvSpPr>
            <p:cNvPr id="58" name="Retângulo 57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(2)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479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grpSp>
          <p:nvGrpSpPr>
            <p:cNvPr id="25" name="Grupo 24"/>
            <p:cNvGrpSpPr/>
            <p:nvPr/>
          </p:nvGrpSpPr>
          <p:grpSpPr>
            <a:xfrm>
              <a:off x="5935960" y="1167448"/>
              <a:ext cx="3100536" cy="1728192"/>
              <a:chOff x="5935960" y="1167448"/>
              <a:chExt cx="3100536" cy="1728192"/>
            </a:xfrm>
          </p:grpSpPr>
          <p:sp>
            <p:nvSpPr>
              <p:cNvPr id="21" name="Retângulo 20"/>
              <p:cNvSpPr/>
              <p:nvPr/>
            </p:nvSpPr>
            <p:spPr>
              <a:xfrm>
                <a:off x="5935960" y="145548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0x00001000</a:t>
                </a:r>
                <a:endParaRPr lang="pt-BR" dirty="0"/>
              </a:p>
            </p:txBody>
          </p:sp>
          <p:grpSp>
            <p:nvGrpSpPr>
              <p:cNvPr id="24" name="Grupo 23"/>
              <p:cNvGrpSpPr/>
              <p:nvPr/>
            </p:nvGrpSpPr>
            <p:grpSpPr>
              <a:xfrm>
                <a:off x="6876256" y="1167448"/>
                <a:ext cx="2160240" cy="1728192"/>
                <a:chOff x="6876256" y="1167448"/>
                <a:chExt cx="2160240" cy="1728192"/>
              </a:xfrm>
            </p:grpSpPr>
            <p:grpSp>
              <p:nvGrpSpPr>
                <p:cNvPr id="20" name="Grupo 19"/>
                <p:cNvGrpSpPr/>
                <p:nvPr/>
              </p:nvGrpSpPr>
              <p:grpSpPr>
                <a:xfrm>
                  <a:off x="6876256" y="1167448"/>
                  <a:ext cx="2160240" cy="1728192"/>
                  <a:chOff x="7524328" y="980728"/>
                  <a:chExt cx="2160240" cy="1728192"/>
                </a:xfrm>
              </p:grpSpPr>
              <p:sp>
                <p:nvSpPr>
                  <p:cNvPr id="18" name="Retângulo 17"/>
                  <p:cNvSpPr/>
                  <p:nvPr/>
                </p:nvSpPr>
                <p:spPr>
                  <a:xfrm>
                    <a:off x="7956376" y="1268760"/>
                    <a:ext cx="1296144" cy="144016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19" name="Retângulo 18"/>
                  <p:cNvSpPr/>
                  <p:nvPr/>
                </p:nvSpPr>
                <p:spPr>
                  <a:xfrm>
                    <a:off x="7524328" y="980728"/>
                    <a:ext cx="2160240" cy="2880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BR" dirty="0" smtClean="0"/>
                      <a:t>Memória RAM</a:t>
                    </a:r>
                    <a:endParaRPr lang="pt-BR" dirty="0"/>
                  </a:p>
                </p:txBody>
              </p:sp>
            </p:grpSp>
            <p:cxnSp>
              <p:nvCxnSpPr>
                <p:cNvPr id="23" name="Conector reto 22"/>
                <p:cNvCxnSpPr/>
                <p:nvPr/>
              </p:nvCxnSpPr>
              <p:spPr>
                <a:xfrm>
                  <a:off x="7323544" y="1772816"/>
                  <a:ext cx="1296144" cy="0"/>
                </a:xfrm>
                <a:prstGeom prst="line">
                  <a:avLst/>
                </a:prstGeom>
                <a:ln w="254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Retângulo 30"/>
            <p:cNvSpPr/>
            <p:nvPr/>
          </p:nvSpPr>
          <p:spPr>
            <a:xfrm>
              <a:off x="7205816" y="14543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498024" y="3168432"/>
            <a:ext cx="8143760" cy="346680"/>
            <a:chOff x="498024" y="3168432"/>
            <a:chExt cx="8143760" cy="346680"/>
          </a:xfrm>
        </p:grpSpPr>
        <p:grpSp>
          <p:nvGrpSpPr>
            <p:cNvPr id="22" name="Grupo 21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26" name="Retângulo 25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8" name="Conector de seta reta 27"/>
              <p:cNvCxnSpPr>
                <a:stCxn id="26" idx="3"/>
                <a:endCxn id="34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tângulo 33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5" name="Retângulo 34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39" name="Retângulo 38"/>
          <p:cNvSpPr/>
          <p:nvPr/>
        </p:nvSpPr>
        <p:spPr>
          <a:xfrm>
            <a:off x="1013128" y="3564984"/>
            <a:ext cx="1830680" cy="2354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0" name="Conector reto 39"/>
          <p:cNvCxnSpPr>
            <a:stCxn id="39" idx="1"/>
          </p:cNvCxnSpPr>
          <p:nvPr/>
        </p:nvCxnSpPr>
        <p:spPr>
          <a:xfrm flipH="1" flipV="1">
            <a:off x="338768" y="3678560"/>
            <a:ext cx="674360" cy="41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/>
          <p:nvPr/>
        </p:nvCxnSpPr>
        <p:spPr>
          <a:xfrm>
            <a:off x="338768" y="3678560"/>
            <a:ext cx="0" cy="129647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ângulo 43"/>
          <p:cNvSpPr/>
          <p:nvPr/>
        </p:nvSpPr>
        <p:spPr>
          <a:xfrm>
            <a:off x="5940152" y="253560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0x00002000</a:t>
            </a:r>
            <a:endParaRPr lang="pt-BR" dirty="0"/>
          </a:p>
        </p:txBody>
      </p:sp>
      <p:cxnSp>
        <p:nvCxnSpPr>
          <p:cNvPr id="45" name="Conector reto 44"/>
          <p:cNvCxnSpPr/>
          <p:nvPr/>
        </p:nvCxnSpPr>
        <p:spPr>
          <a:xfrm flipV="1">
            <a:off x="3491880" y="4967436"/>
            <a:ext cx="5354880" cy="7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/>
          <p:nvPr/>
        </p:nvCxnSpPr>
        <p:spPr>
          <a:xfrm flipV="1">
            <a:off x="8846760" y="2694268"/>
            <a:ext cx="0" cy="22807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tângulo 46"/>
          <p:cNvSpPr/>
          <p:nvPr/>
        </p:nvSpPr>
        <p:spPr>
          <a:xfrm>
            <a:off x="1272992" y="4849688"/>
            <a:ext cx="2218888" cy="2354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5" name="Conector de seta reta 14"/>
          <p:cNvCxnSpPr/>
          <p:nvPr/>
        </p:nvCxnSpPr>
        <p:spPr>
          <a:xfrm>
            <a:off x="338768" y="4975036"/>
            <a:ext cx="15925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 flipH="1">
            <a:off x="8695064" y="2693680"/>
            <a:ext cx="12877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/>
          <p:nvPr/>
        </p:nvCxnSpPr>
        <p:spPr>
          <a:xfrm>
            <a:off x="7308304" y="2564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84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4" grpId="0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grpSp>
          <p:nvGrpSpPr>
            <p:cNvPr id="25" name="Grupo 24"/>
            <p:cNvGrpSpPr/>
            <p:nvPr/>
          </p:nvGrpSpPr>
          <p:grpSpPr>
            <a:xfrm>
              <a:off x="5935960" y="1167448"/>
              <a:ext cx="3100536" cy="1728192"/>
              <a:chOff x="5935960" y="1167448"/>
              <a:chExt cx="3100536" cy="1728192"/>
            </a:xfrm>
          </p:grpSpPr>
          <p:sp>
            <p:nvSpPr>
              <p:cNvPr id="21" name="Retângulo 20"/>
              <p:cNvSpPr/>
              <p:nvPr/>
            </p:nvSpPr>
            <p:spPr>
              <a:xfrm>
                <a:off x="5935960" y="145548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0x00001000</a:t>
                </a:r>
                <a:endParaRPr lang="pt-BR" dirty="0"/>
              </a:p>
            </p:txBody>
          </p:sp>
          <p:grpSp>
            <p:nvGrpSpPr>
              <p:cNvPr id="24" name="Grupo 23"/>
              <p:cNvGrpSpPr/>
              <p:nvPr/>
            </p:nvGrpSpPr>
            <p:grpSpPr>
              <a:xfrm>
                <a:off x="6876256" y="1167448"/>
                <a:ext cx="2160240" cy="1728192"/>
                <a:chOff x="6876256" y="1167448"/>
                <a:chExt cx="2160240" cy="1728192"/>
              </a:xfrm>
            </p:grpSpPr>
            <p:grpSp>
              <p:nvGrpSpPr>
                <p:cNvPr id="20" name="Grupo 19"/>
                <p:cNvGrpSpPr/>
                <p:nvPr/>
              </p:nvGrpSpPr>
              <p:grpSpPr>
                <a:xfrm>
                  <a:off x="6876256" y="1167448"/>
                  <a:ext cx="2160240" cy="1728192"/>
                  <a:chOff x="7524328" y="980728"/>
                  <a:chExt cx="2160240" cy="1728192"/>
                </a:xfrm>
              </p:grpSpPr>
              <p:sp>
                <p:nvSpPr>
                  <p:cNvPr id="18" name="Retângulo 17"/>
                  <p:cNvSpPr/>
                  <p:nvPr/>
                </p:nvSpPr>
                <p:spPr>
                  <a:xfrm>
                    <a:off x="7956376" y="1268760"/>
                    <a:ext cx="1296144" cy="144016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19" name="Retângulo 18"/>
                  <p:cNvSpPr/>
                  <p:nvPr/>
                </p:nvSpPr>
                <p:spPr>
                  <a:xfrm>
                    <a:off x="7524328" y="980728"/>
                    <a:ext cx="2160240" cy="2880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BR" dirty="0" smtClean="0"/>
                      <a:t>Memória RAM</a:t>
                    </a:r>
                    <a:endParaRPr lang="pt-BR" dirty="0"/>
                  </a:p>
                </p:txBody>
              </p:sp>
            </p:grpSp>
            <p:cxnSp>
              <p:nvCxnSpPr>
                <p:cNvPr id="23" name="Conector reto 22"/>
                <p:cNvCxnSpPr/>
                <p:nvPr/>
              </p:nvCxnSpPr>
              <p:spPr>
                <a:xfrm>
                  <a:off x="7323544" y="1772816"/>
                  <a:ext cx="1296144" cy="0"/>
                </a:xfrm>
                <a:prstGeom prst="line">
                  <a:avLst/>
                </a:prstGeom>
                <a:ln w="254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Retângulo 30"/>
            <p:cNvSpPr/>
            <p:nvPr/>
          </p:nvSpPr>
          <p:spPr>
            <a:xfrm>
              <a:off x="7205816" y="14543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498024" y="3168432"/>
            <a:ext cx="8143760" cy="346680"/>
            <a:chOff x="498024" y="3168432"/>
            <a:chExt cx="8143760" cy="346680"/>
          </a:xfrm>
        </p:grpSpPr>
        <p:grpSp>
          <p:nvGrpSpPr>
            <p:cNvPr id="22" name="Grupo 21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26" name="Retângulo 25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8" name="Conector de seta reta 27"/>
              <p:cNvCxnSpPr>
                <a:stCxn id="26" idx="3"/>
                <a:endCxn id="34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tângulo 33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5" name="Retângulo 34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29" name="Retângulo 28"/>
          <p:cNvSpPr/>
          <p:nvPr/>
        </p:nvSpPr>
        <p:spPr>
          <a:xfrm>
            <a:off x="1043608" y="5443696"/>
            <a:ext cx="983312" cy="2865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reto 9"/>
          <p:cNvCxnSpPr>
            <a:stCxn id="29" idx="3"/>
          </p:cNvCxnSpPr>
          <p:nvPr/>
        </p:nvCxnSpPr>
        <p:spPr>
          <a:xfrm>
            <a:off x="2026920" y="5586968"/>
            <a:ext cx="686556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flipV="1">
            <a:off x="8892480" y="2708920"/>
            <a:ext cx="0" cy="2880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flipH="1">
            <a:off x="8619688" y="2708920"/>
            <a:ext cx="27279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7308304" y="2564904"/>
            <a:ext cx="1296144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36"/>
          <p:cNvSpPr/>
          <p:nvPr/>
        </p:nvSpPr>
        <p:spPr>
          <a:xfrm>
            <a:off x="5940152" y="2566080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0x00002000</a:t>
            </a:r>
            <a:endParaRPr lang="pt-BR" dirty="0"/>
          </a:p>
        </p:txBody>
      </p:sp>
      <p:sp>
        <p:nvSpPr>
          <p:cNvPr id="38" name="Retângulo 37"/>
          <p:cNvSpPr/>
          <p:nvPr/>
        </p:nvSpPr>
        <p:spPr>
          <a:xfrm>
            <a:off x="7194768" y="2564904"/>
            <a:ext cx="1512168" cy="3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454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grpSp>
          <p:nvGrpSpPr>
            <p:cNvPr id="25" name="Grupo 24"/>
            <p:cNvGrpSpPr/>
            <p:nvPr/>
          </p:nvGrpSpPr>
          <p:grpSpPr>
            <a:xfrm>
              <a:off x="5935960" y="1167448"/>
              <a:ext cx="3100536" cy="1728192"/>
              <a:chOff x="5935960" y="1167448"/>
              <a:chExt cx="3100536" cy="1728192"/>
            </a:xfrm>
          </p:grpSpPr>
          <p:sp>
            <p:nvSpPr>
              <p:cNvPr id="21" name="Retângulo 20"/>
              <p:cNvSpPr/>
              <p:nvPr/>
            </p:nvSpPr>
            <p:spPr>
              <a:xfrm>
                <a:off x="5935960" y="145548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0x00001000</a:t>
                </a:r>
                <a:endParaRPr lang="pt-BR" dirty="0"/>
              </a:p>
            </p:txBody>
          </p:sp>
          <p:grpSp>
            <p:nvGrpSpPr>
              <p:cNvPr id="24" name="Grupo 23"/>
              <p:cNvGrpSpPr/>
              <p:nvPr/>
            </p:nvGrpSpPr>
            <p:grpSpPr>
              <a:xfrm>
                <a:off x="6876256" y="1167448"/>
                <a:ext cx="2160240" cy="1728192"/>
                <a:chOff x="6876256" y="1167448"/>
                <a:chExt cx="2160240" cy="1728192"/>
              </a:xfrm>
            </p:grpSpPr>
            <p:grpSp>
              <p:nvGrpSpPr>
                <p:cNvPr id="20" name="Grupo 19"/>
                <p:cNvGrpSpPr/>
                <p:nvPr/>
              </p:nvGrpSpPr>
              <p:grpSpPr>
                <a:xfrm>
                  <a:off x="6876256" y="1167448"/>
                  <a:ext cx="2160240" cy="1728192"/>
                  <a:chOff x="7524328" y="980728"/>
                  <a:chExt cx="2160240" cy="1728192"/>
                </a:xfrm>
              </p:grpSpPr>
              <p:sp>
                <p:nvSpPr>
                  <p:cNvPr id="18" name="Retângulo 17"/>
                  <p:cNvSpPr/>
                  <p:nvPr/>
                </p:nvSpPr>
                <p:spPr>
                  <a:xfrm>
                    <a:off x="7956376" y="1268760"/>
                    <a:ext cx="1296144" cy="144016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19" name="Retângulo 18"/>
                  <p:cNvSpPr/>
                  <p:nvPr/>
                </p:nvSpPr>
                <p:spPr>
                  <a:xfrm>
                    <a:off x="7524328" y="980728"/>
                    <a:ext cx="2160240" cy="2880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BR" dirty="0" smtClean="0"/>
                      <a:t>Memória RAM</a:t>
                    </a:r>
                    <a:endParaRPr lang="pt-BR" dirty="0"/>
                  </a:p>
                </p:txBody>
              </p:sp>
            </p:grpSp>
            <p:cxnSp>
              <p:nvCxnSpPr>
                <p:cNvPr id="23" name="Conector reto 22"/>
                <p:cNvCxnSpPr/>
                <p:nvPr/>
              </p:nvCxnSpPr>
              <p:spPr>
                <a:xfrm>
                  <a:off x="7323544" y="1772816"/>
                  <a:ext cx="1296144" cy="0"/>
                </a:xfrm>
                <a:prstGeom prst="line">
                  <a:avLst/>
                </a:prstGeom>
                <a:ln w="254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Retângulo 30"/>
            <p:cNvSpPr/>
            <p:nvPr/>
          </p:nvSpPr>
          <p:spPr>
            <a:xfrm>
              <a:off x="7205816" y="14543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498024" y="3168432"/>
            <a:ext cx="8143760" cy="346680"/>
            <a:chOff x="498024" y="3168432"/>
            <a:chExt cx="8143760" cy="346680"/>
          </a:xfrm>
        </p:grpSpPr>
        <p:grpSp>
          <p:nvGrpSpPr>
            <p:cNvPr id="22" name="Grupo 21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26" name="Retângulo 25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8" name="Conector de seta reta 27"/>
              <p:cNvCxnSpPr>
                <a:stCxn id="26" idx="3"/>
                <a:endCxn id="34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tângulo 33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5" name="Retângulo 34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5940152" y="2564904"/>
            <a:ext cx="2766784" cy="318512"/>
            <a:chOff x="5940152" y="2564904"/>
            <a:chExt cx="2766784" cy="318512"/>
          </a:xfrm>
        </p:grpSpPr>
        <p:cxnSp>
          <p:nvCxnSpPr>
            <p:cNvPr id="33" name="Conector reto 32"/>
            <p:cNvCxnSpPr/>
            <p:nvPr/>
          </p:nvCxnSpPr>
          <p:spPr>
            <a:xfrm>
              <a:off x="7308304" y="2564904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tângulo 36"/>
            <p:cNvSpPr/>
            <p:nvPr/>
          </p:nvSpPr>
          <p:spPr>
            <a:xfrm>
              <a:off x="5940152" y="25660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0x00002000</a:t>
              </a:r>
              <a:endParaRPr lang="pt-BR" dirty="0"/>
            </a:p>
          </p:txBody>
        </p:sp>
        <p:sp>
          <p:nvSpPr>
            <p:cNvPr id="38" name="Retângulo 37"/>
            <p:cNvSpPr/>
            <p:nvPr/>
          </p:nvSpPr>
          <p:spPr>
            <a:xfrm>
              <a:off x="7194768" y="25649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8</a:t>
              </a:r>
              <a:endParaRPr lang="pt-BR" dirty="0"/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498024" y="5731376"/>
            <a:ext cx="7848872" cy="346680"/>
            <a:chOff x="498024" y="3168432"/>
            <a:chExt cx="7848872" cy="346680"/>
          </a:xfrm>
        </p:grpSpPr>
        <p:grpSp>
          <p:nvGrpSpPr>
            <p:cNvPr id="40" name="Grupo 39"/>
            <p:cNvGrpSpPr/>
            <p:nvPr/>
          </p:nvGrpSpPr>
          <p:grpSpPr>
            <a:xfrm>
              <a:off x="1043608" y="3216032"/>
              <a:ext cx="7303288" cy="299080"/>
              <a:chOff x="1043608" y="2913896"/>
              <a:chExt cx="7303288" cy="299080"/>
            </a:xfrm>
          </p:grpSpPr>
          <p:sp>
            <p:nvSpPr>
              <p:cNvPr id="42" name="Retângulo 41"/>
              <p:cNvSpPr/>
              <p:nvPr/>
            </p:nvSpPr>
            <p:spPr>
              <a:xfrm>
                <a:off x="1043608" y="2913896"/>
                <a:ext cx="6151160" cy="29908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3" name="Conector de seta reta 42"/>
              <p:cNvCxnSpPr>
                <a:stCxn id="42" idx="3"/>
                <a:endCxn id="44" idx="1"/>
              </p:cNvCxnSpPr>
              <p:nvPr/>
            </p:nvCxnSpPr>
            <p:spPr>
              <a:xfrm flipV="1">
                <a:off x="7194768" y="3049528"/>
                <a:ext cx="355848" cy="13908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etângulo 43"/>
              <p:cNvSpPr/>
              <p:nvPr/>
            </p:nvSpPr>
            <p:spPr>
              <a:xfrm>
                <a:off x="7550616" y="2913896"/>
                <a:ext cx="79628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8</a:t>
                </a:r>
                <a:endParaRPr lang="pt-BR" dirty="0"/>
              </a:p>
            </p:txBody>
          </p:sp>
        </p:grpSp>
        <p:sp>
          <p:nvSpPr>
            <p:cNvPr id="41" name="Retângulo 40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(2)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978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Passagem de parâmetros: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situação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 = 4;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Imprimir(x);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x na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%d”, x);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Imprimir(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x = 8;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nValor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de x em Imprimir: %d”, x);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5935960" y="1167448"/>
            <a:ext cx="3100536" cy="1728192"/>
            <a:chOff x="5935960" y="1167448"/>
            <a:chExt cx="3100536" cy="1728192"/>
          </a:xfrm>
        </p:grpSpPr>
        <p:grpSp>
          <p:nvGrpSpPr>
            <p:cNvPr id="25" name="Grupo 24"/>
            <p:cNvGrpSpPr/>
            <p:nvPr/>
          </p:nvGrpSpPr>
          <p:grpSpPr>
            <a:xfrm>
              <a:off x="5935960" y="1167448"/>
              <a:ext cx="3100536" cy="1728192"/>
              <a:chOff x="5935960" y="1167448"/>
              <a:chExt cx="3100536" cy="1728192"/>
            </a:xfrm>
          </p:grpSpPr>
          <p:sp>
            <p:nvSpPr>
              <p:cNvPr id="21" name="Retângulo 20"/>
              <p:cNvSpPr/>
              <p:nvPr/>
            </p:nvSpPr>
            <p:spPr>
              <a:xfrm>
                <a:off x="5935960" y="1455480"/>
                <a:ext cx="1512168" cy="3173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0x00001000</a:t>
                </a:r>
                <a:endParaRPr lang="pt-BR" dirty="0"/>
              </a:p>
            </p:txBody>
          </p:sp>
          <p:grpSp>
            <p:nvGrpSpPr>
              <p:cNvPr id="24" name="Grupo 23"/>
              <p:cNvGrpSpPr/>
              <p:nvPr/>
            </p:nvGrpSpPr>
            <p:grpSpPr>
              <a:xfrm>
                <a:off x="6876256" y="1167448"/>
                <a:ext cx="2160240" cy="1728192"/>
                <a:chOff x="6876256" y="1167448"/>
                <a:chExt cx="2160240" cy="1728192"/>
              </a:xfrm>
            </p:grpSpPr>
            <p:grpSp>
              <p:nvGrpSpPr>
                <p:cNvPr id="20" name="Grupo 19"/>
                <p:cNvGrpSpPr/>
                <p:nvPr/>
              </p:nvGrpSpPr>
              <p:grpSpPr>
                <a:xfrm>
                  <a:off x="6876256" y="1167448"/>
                  <a:ext cx="2160240" cy="1728192"/>
                  <a:chOff x="7524328" y="980728"/>
                  <a:chExt cx="2160240" cy="1728192"/>
                </a:xfrm>
              </p:grpSpPr>
              <p:sp>
                <p:nvSpPr>
                  <p:cNvPr id="18" name="Retângulo 17"/>
                  <p:cNvSpPr/>
                  <p:nvPr/>
                </p:nvSpPr>
                <p:spPr>
                  <a:xfrm>
                    <a:off x="7956376" y="1268760"/>
                    <a:ext cx="1296144" cy="144016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19" name="Retângulo 18"/>
                  <p:cNvSpPr/>
                  <p:nvPr/>
                </p:nvSpPr>
                <p:spPr>
                  <a:xfrm>
                    <a:off x="7524328" y="980728"/>
                    <a:ext cx="2160240" cy="2880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BR" dirty="0" smtClean="0"/>
                      <a:t>Memória RAM</a:t>
                    </a:r>
                    <a:endParaRPr lang="pt-BR" dirty="0"/>
                  </a:p>
                </p:txBody>
              </p:sp>
            </p:grpSp>
            <p:cxnSp>
              <p:nvCxnSpPr>
                <p:cNvPr id="23" name="Conector reto 22"/>
                <p:cNvCxnSpPr/>
                <p:nvPr/>
              </p:nvCxnSpPr>
              <p:spPr>
                <a:xfrm>
                  <a:off x="7323544" y="1772816"/>
                  <a:ext cx="1296144" cy="0"/>
                </a:xfrm>
                <a:prstGeom prst="line">
                  <a:avLst/>
                </a:prstGeom>
                <a:ln w="254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Retângulo 30"/>
            <p:cNvSpPr/>
            <p:nvPr/>
          </p:nvSpPr>
          <p:spPr>
            <a:xfrm>
              <a:off x="7205816" y="14543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4</a:t>
              </a:r>
              <a:endParaRPr lang="pt-BR" dirty="0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498024" y="3168432"/>
            <a:ext cx="8143760" cy="346680"/>
            <a:chOff x="498024" y="3168432"/>
            <a:chExt cx="8143760" cy="346680"/>
          </a:xfrm>
        </p:grpSpPr>
        <p:grpSp>
          <p:nvGrpSpPr>
            <p:cNvPr id="22" name="Grupo 21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26" name="Retângulo 25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8" name="Conector de seta reta 27"/>
              <p:cNvCxnSpPr>
                <a:stCxn id="26" idx="3"/>
                <a:endCxn id="34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tângulo 33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35" name="Retângulo 34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(1)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5940152" y="2564904"/>
            <a:ext cx="2766784" cy="318512"/>
            <a:chOff x="5940152" y="2564904"/>
            <a:chExt cx="2766784" cy="318512"/>
          </a:xfrm>
        </p:grpSpPr>
        <p:cxnSp>
          <p:nvCxnSpPr>
            <p:cNvPr id="33" name="Conector reto 32"/>
            <p:cNvCxnSpPr/>
            <p:nvPr/>
          </p:nvCxnSpPr>
          <p:spPr>
            <a:xfrm>
              <a:off x="7308304" y="2564904"/>
              <a:ext cx="1296144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tângulo 36"/>
            <p:cNvSpPr/>
            <p:nvPr/>
          </p:nvSpPr>
          <p:spPr>
            <a:xfrm>
              <a:off x="5940152" y="2566080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0x00002000</a:t>
              </a:r>
              <a:endParaRPr lang="pt-BR" dirty="0"/>
            </a:p>
          </p:txBody>
        </p:sp>
        <p:sp>
          <p:nvSpPr>
            <p:cNvPr id="38" name="Retângulo 37"/>
            <p:cNvSpPr/>
            <p:nvPr/>
          </p:nvSpPr>
          <p:spPr>
            <a:xfrm>
              <a:off x="7194768" y="2564904"/>
              <a:ext cx="1512168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8</a:t>
              </a:r>
              <a:endParaRPr lang="pt-BR" dirty="0"/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498024" y="5731376"/>
            <a:ext cx="7848872" cy="346680"/>
            <a:chOff x="498024" y="3168432"/>
            <a:chExt cx="7848872" cy="346680"/>
          </a:xfrm>
        </p:grpSpPr>
        <p:grpSp>
          <p:nvGrpSpPr>
            <p:cNvPr id="40" name="Grupo 39"/>
            <p:cNvGrpSpPr/>
            <p:nvPr/>
          </p:nvGrpSpPr>
          <p:grpSpPr>
            <a:xfrm>
              <a:off x="1043608" y="3216032"/>
              <a:ext cx="7303288" cy="299080"/>
              <a:chOff x="1043608" y="2913896"/>
              <a:chExt cx="7303288" cy="299080"/>
            </a:xfrm>
          </p:grpSpPr>
          <p:sp>
            <p:nvSpPr>
              <p:cNvPr id="42" name="Retângulo 41"/>
              <p:cNvSpPr/>
              <p:nvPr/>
            </p:nvSpPr>
            <p:spPr>
              <a:xfrm>
                <a:off x="1043608" y="2913896"/>
                <a:ext cx="6151160" cy="29908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3" name="Conector de seta reta 42"/>
              <p:cNvCxnSpPr>
                <a:stCxn id="42" idx="3"/>
                <a:endCxn id="44" idx="1"/>
              </p:cNvCxnSpPr>
              <p:nvPr/>
            </p:nvCxnSpPr>
            <p:spPr>
              <a:xfrm flipV="1">
                <a:off x="7194768" y="3049528"/>
                <a:ext cx="355848" cy="13908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etângulo 43"/>
              <p:cNvSpPr/>
              <p:nvPr/>
            </p:nvSpPr>
            <p:spPr>
              <a:xfrm>
                <a:off x="7550616" y="2913896"/>
                <a:ext cx="79628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8</a:t>
                </a:r>
                <a:endParaRPr lang="pt-BR" dirty="0"/>
              </a:p>
            </p:txBody>
          </p:sp>
        </p:grpSp>
        <p:sp>
          <p:nvSpPr>
            <p:cNvPr id="41" name="Retângulo 40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(2)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498024" y="3817640"/>
            <a:ext cx="8143760" cy="346680"/>
            <a:chOff x="498024" y="3168432"/>
            <a:chExt cx="8143760" cy="346680"/>
          </a:xfrm>
        </p:grpSpPr>
        <p:grpSp>
          <p:nvGrpSpPr>
            <p:cNvPr id="49" name="Grupo 48"/>
            <p:cNvGrpSpPr/>
            <p:nvPr/>
          </p:nvGrpSpPr>
          <p:grpSpPr>
            <a:xfrm>
              <a:off x="1043608" y="3212976"/>
              <a:ext cx="7598176" cy="302136"/>
              <a:chOff x="1043608" y="2910840"/>
              <a:chExt cx="7598176" cy="302136"/>
            </a:xfrm>
          </p:grpSpPr>
          <p:sp>
            <p:nvSpPr>
              <p:cNvPr id="51" name="Retângulo 50"/>
              <p:cNvSpPr/>
              <p:nvPr/>
            </p:nvSpPr>
            <p:spPr>
              <a:xfrm>
                <a:off x="1043608" y="2910840"/>
                <a:ext cx="5688632" cy="3021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52" name="Conector de seta reta 51"/>
              <p:cNvCxnSpPr>
                <a:stCxn id="51" idx="3"/>
                <a:endCxn id="53" idx="1"/>
              </p:cNvCxnSpPr>
              <p:nvPr/>
            </p:nvCxnSpPr>
            <p:spPr>
              <a:xfrm flipV="1">
                <a:off x="6732240" y="3049528"/>
                <a:ext cx="540884" cy="1238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tângulo 52"/>
              <p:cNvSpPr/>
              <p:nvPr/>
            </p:nvSpPr>
            <p:spPr>
              <a:xfrm>
                <a:off x="7273124" y="2913896"/>
                <a:ext cx="1368660" cy="27126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4</a:t>
                </a:r>
                <a:endParaRPr lang="pt-BR" dirty="0"/>
              </a:p>
            </p:txBody>
          </p:sp>
        </p:grpSp>
        <p:sp>
          <p:nvSpPr>
            <p:cNvPr id="50" name="Retângulo 49"/>
            <p:cNvSpPr/>
            <p:nvPr/>
          </p:nvSpPr>
          <p:spPr>
            <a:xfrm>
              <a:off x="498024" y="3168432"/>
              <a:ext cx="648072" cy="3173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rgbClr val="FFFF00"/>
                  </a:solidFill>
                </a:rPr>
                <a:t>(3)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080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 smtClean="0"/>
              <a:t>Passagem de Parâmetros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cs typeface="Courier New" pitchFamily="49" charset="0"/>
              </a:rPr>
              <a:t>Situação 2:</a:t>
            </a:r>
          </a:p>
          <a:p>
            <a:pPr lvl="1" algn="just"/>
            <a:r>
              <a:rPr lang="pt-BR" dirty="0" smtClean="0">
                <a:cs typeface="Courier New" pitchFamily="49" charset="0"/>
              </a:rPr>
              <a:t>Variável a ser passada como parâmetro não é um ponteiro. Exemplo: 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int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x</a:t>
            </a:r>
            <a:r>
              <a:rPr lang="pt-BR" dirty="0" smtClean="0">
                <a:cs typeface="Courier New" pitchFamily="49" charset="0"/>
              </a:rPr>
              <a:t>;</a:t>
            </a:r>
          </a:p>
          <a:p>
            <a:pPr lvl="1" algn="just"/>
            <a:r>
              <a:rPr lang="pt-BR" dirty="0" smtClean="0">
                <a:cs typeface="Courier New" pitchFamily="49" charset="0"/>
              </a:rPr>
              <a:t>Parâmetro da função: um tipo endereço. Exemplo:</a:t>
            </a:r>
            <a:br>
              <a:rPr lang="pt-BR" dirty="0" smtClean="0">
                <a:cs typeface="Courier New" pitchFamily="49" charset="0"/>
              </a:rPr>
            </a:b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void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func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(</a:t>
            </a:r>
            <a:r>
              <a:rPr lang="pt-BR" dirty="0" err="1" smtClean="0">
                <a:solidFill>
                  <a:srgbClr val="FFFF00"/>
                </a:solidFill>
                <a:cs typeface="Courier New" pitchFamily="49" charset="0"/>
              </a:rPr>
              <a:t>int</a:t>
            </a:r>
            <a:r>
              <a:rPr lang="pt-BR" dirty="0" smtClean="0">
                <a:solidFill>
                  <a:srgbClr val="FFFF00"/>
                </a:solidFill>
                <a:cs typeface="Courier New" pitchFamily="49" charset="0"/>
              </a:rPr>
              <a:t> *b)</a:t>
            </a:r>
            <a:r>
              <a:rPr lang="pt-BR" dirty="0" smtClean="0">
                <a:cs typeface="Courier New" pitchFamily="49" charset="0"/>
              </a:rPr>
              <a:t>.</a:t>
            </a:r>
          </a:p>
          <a:p>
            <a:pPr lvl="1"/>
            <a:endParaRPr lang="pt-BR" dirty="0" smtClean="0">
              <a:cs typeface="Courier New" pitchFamily="49" charset="0"/>
            </a:endParaRPr>
          </a:p>
          <a:p>
            <a:pPr algn="just"/>
            <a:r>
              <a:rPr lang="pt-BR" sz="2800" dirty="0" smtClean="0">
                <a:cs typeface="Courier New" pitchFamily="49" charset="0"/>
              </a:rPr>
              <a:t>Alterações </a:t>
            </a:r>
            <a:r>
              <a:rPr lang="pt-BR" sz="2800" dirty="0">
                <a:cs typeface="Courier New" pitchFamily="49" charset="0"/>
              </a:rPr>
              <a:t>no valor da variável passada como parâmetro 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refletem </a:t>
            </a:r>
            <a:r>
              <a:rPr lang="pt-BR" sz="2800" dirty="0">
                <a:cs typeface="Courier New" pitchFamily="49" charset="0"/>
              </a:rPr>
              <a:t>no valor dessa variável fora da função.</a:t>
            </a:r>
          </a:p>
          <a:p>
            <a:pPr lvl="1"/>
            <a:endParaRPr lang="pt-BR" sz="24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10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4975</Words>
  <Application>Microsoft Office PowerPoint</Application>
  <PresentationFormat>Apresentação na tela (4:3)</PresentationFormat>
  <Paragraphs>1176</Paragraphs>
  <Slides>45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46" baseType="lpstr">
      <vt:lpstr>Tema do Office</vt:lpstr>
      <vt:lpstr>Passagem de parâmetros e Ponteiros</vt:lpstr>
      <vt:lpstr>Passagem de Parâmetros</vt:lpstr>
      <vt:lpstr>Passagem de parâmetros: situação 1</vt:lpstr>
      <vt:lpstr>Passagem de parâmetros: situação 1</vt:lpstr>
      <vt:lpstr>Passagem de parâmetros: situação 1</vt:lpstr>
      <vt:lpstr>Passagem de parâmetros: situação 1</vt:lpstr>
      <vt:lpstr>Passagem de parâmetros: situação 1</vt:lpstr>
      <vt:lpstr>Passagem de parâmetros: situação 1</vt:lpstr>
      <vt:lpstr>Passagem de Parâmetros</vt:lpstr>
      <vt:lpstr>Passagem de parâmetros: situação 2</vt:lpstr>
      <vt:lpstr>Passagem de parâmetros: situação 2</vt:lpstr>
      <vt:lpstr>Passagem de parâmetros: situação 2</vt:lpstr>
      <vt:lpstr>Passagem de parâmetros: situação 2</vt:lpstr>
      <vt:lpstr>Passagem de parâmetros: situação 2</vt:lpstr>
      <vt:lpstr>Passagem de parâmetros: situação 2</vt:lpstr>
      <vt:lpstr>Passagem de Parâmetros</vt:lpstr>
      <vt:lpstr>Passagem de parâmetros: situação 3</vt:lpstr>
      <vt:lpstr>Passagem de parâmetros: situação 3</vt:lpstr>
      <vt:lpstr>Passagem de parâmetros: situação 3</vt:lpstr>
      <vt:lpstr>Passagem de parâmetros: situação 3</vt:lpstr>
      <vt:lpstr>Passagem de parâmetros: situação 3</vt:lpstr>
      <vt:lpstr>Passagem de parâmetros: situação 3</vt:lpstr>
      <vt:lpstr>Passagem de parâmetros: situação 3</vt:lpstr>
      <vt:lpstr>Passagem de parâmetros: situação 3</vt:lpstr>
      <vt:lpstr>Passagem de Parâmetros</vt:lpstr>
      <vt:lpstr>Passagem de parâmetros: situação 4</vt:lpstr>
      <vt:lpstr>Passagem de parâmetros: situação 4</vt:lpstr>
      <vt:lpstr>Passagem de parâmetros: situação 4</vt:lpstr>
      <vt:lpstr>Passagem de parâmetros: situação 4</vt:lpstr>
      <vt:lpstr>Passagem de parâmetros: situação 4</vt:lpstr>
      <vt:lpstr>Passagem de parâmetros: situação 4</vt:lpstr>
      <vt:lpstr>Passagem de parâmetros: situação 4</vt:lpstr>
      <vt:lpstr>Passagem de parâmetros: situação 4</vt:lpstr>
      <vt:lpstr>Passagem de Parâmetros</vt:lpstr>
      <vt:lpstr>Passagem de parâmetros: situação 5</vt:lpstr>
      <vt:lpstr>Passagem de parâmetros: situação 5</vt:lpstr>
      <vt:lpstr>Passagem de parâmetros: situação 5</vt:lpstr>
      <vt:lpstr>Passagem de parâmetros: situação 5</vt:lpstr>
      <vt:lpstr>Passagem de parâmetros: situação 5</vt:lpstr>
      <vt:lpstr>Passagem de parâmetros: situação 5</vt:lpstr>
      <vt:lpstr>Passagem de parâmetros: situação 5</vt:lpstr>
      <vt:lpstr>Passagem de parâmetros: situação 5</vt:lpstr>
      <vt:lpstr>Passagem de parâmetros: situação 5</vt:lpstr>
      <vt:lpstr>Passagem de parâmetros: situação 5</vt:lpstr>
      <vt:lpstr>Passagem de parâmetros: situação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Parâmetros de funções e Ponteiros</dc:title>
  <dc:creator>Ricardo Luís Lachi</dc:creator>
  <cp:lastModifiedBy>Ricardo Luís Lachi</cp:lastModifiedBy>
  <cp:revision>88</cp:revision>
  <dcterms:created xsi:type="dcterms:W3CDTF">2012-06-05T12:58:29Z</dcterms:created>
  <dcterms:modified xsi:type="dcterms:W3CDTF">2013-05-14T13:56:02Z</dcterms:modified>
</cp:coreProperties>
</file>