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8" r:id="rId20"/>
    <p:sldId id="274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89" r:id="rId35"/>
    <p:sldId id="291" r:id="rId36"/>
    <p:sldId id="292" r:id="rId37"/>
    <p:sldId id="293" r:id="rId38"/>
    <p:sldId id="295" r:id="rId3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48094" autoAdjust="0"/>
  </p:normalViewPr>
  <p:slideViewPr>
    <p:cSldViewPr>
      <p:cViewPr>
        <p:scale>
          <a:sx n="60" d="100"/>
          <a:sy n="60" d="100"/>
        </p:scale>
        <p:origin x="-140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18/06/2017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Recursão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Ricardo Luís Lachi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951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1619672" y="1484784"/>
            <a:ext cx="5688632" cy="4104456"/>
            <a:chOff x="1619672" y="1484784"/>
            <a:chExt cx="5688632" cy="4104456"/>
          </a:xfrm>
        </p:grpSpPr>
        <p:grpSp>
          <p:nvGrpSpPr>
            <p:cNvPr id="7" name="Grupo 6"/>
            <p:cNvGrpSpPr/>
            <p:nvPr/>
          </p:nvGrpSpPr>
          <p:grpSpPr>
            <a:xfrm>
              <a:off x="1619672" y="1484784"/>
              <a:ext cx="5688632" cy="4104456"/>
              <a:chOff x="1619672" y="1484784"/>
              <a:chExt cx="5688632" cy="4104456"/>
            </a:xfrm>
          </p:grpSpPr>
          <p:sp>
            <p:nvSpPr>
              <p:cNvPr id="4" name="Retângulo 3"/>
              <p:cNvSpPr/>
              <p:nvPr/>
            </p:nvSpPr>
            <p:spPr>
              <a:xfrm>
                <a:off x="1619672" y="2060848"/>
                <a:ext cx="5688632" cy="3528392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6" name="CaixaDeTexto 5"/>
              <p:cNvSpPr txBox="1"/>
              <p:nvPr/>
            </p:nvSpPr>
            <p:spPr>
              <a:xfrm>
                <a:off x="2771800" y="1484784"/>
                <a:ext cx="338437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800" b="1" dirty="0" err="1" smtClean="0"/>
                  <a:t>Placa-mãe</a:t>
                </a:r>
                <a:endParaRPr lang="pt-BR" b="1" dirty="0"/>
              </a:p>
            </p:txBody>
          </p:sp>
        </p:grpSp>
        <p:sp>
          <p:nvSpPr>
            <p:cNvPr id="9" name="Retângulo 8"/>
            <p:cNvSpPr/>
            <p:nvPr/>
          </p:nvSpPr>
          <p:spPr>
            <a:xfrm>
              <a:off x="1979712" y="2780928"/>
              <a:ext cx="1944216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2123728" y="2276872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CPU</a:t>
              </a:r>
              <a:endParaRPr lang="pt-BR" sz="2000" b="1" dirty="0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5148064" y="2772936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4932040" y="2282984"/>
              <a:ext cx="20162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Memória RAM</a:t>
              </a:r>
              <a:endParaRPr lang="pt-BR" sz="2000" b="1" dirty="0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5580112" y="2769880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6048164" y="2780928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6444208" y="2780928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58" name="Grupo 57"/>
          <p:cNvGrpSpPr/>
          <p:nvPr/>
        </p:nvGrpSpPr>
        <p:grpSpPr>
          <a:xfrm>
            <a:off x="2627784" y="4282049"/>
            <a:ext cx="3924436" cy="592007"/>
            <a:chOff x="2627784" y="4282049"/>
            <a:chExt cx="3924436" cy="592007"/>
          </a:xfrm>
        </p:grpSpPr>
        <p:grpSp>
          <p:nvGrpSpPr>
            <p:cNvPr id="22" name="Grupo 21"/>
            <p:cNvGrpSpPr/>
            <p:nvPr/>
          </p:nvGrpSpPr>
          <p:grpSpPr>
            <a:xfrm>
              <a:off x="2951820" y="4285104"/>
              <a:ext cx="2304256" cy="224016"/>
              <a:chOff x="2951820" y="4285104"/>
              <a:chExt cx="2304256" cy="224016"/>
            </a:xfrm>
          </p:grpSpPr>
          <p:cxnSp>
            <p:nvCxnSpPr>
              <p:cNvPr id="5" name="Conector angulado 4"/>
              <p:cNvCxnSpPr>
                <a:stCxn id="11" idx="2"/>
              </p:cNvCxnSpPr>
              <p:nvPr/>
            </p:nvCxnSpPr>
            <p:spPr>
              <a:xfrm rot="5400000">
                <a:off x="3991940" y="3244984"/>
                <a:ext cx="224016" cy="2304256"/>
              </a:xfrm>
              <a:prstGeom prst="bentConnector2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ector reto 19"/>
              <p:cNvCxnSpPr>
                <a:endCxn id="9" idx="2"/>
              </p:cNvCxnSpPr>
              <p:nvPr/>
            </p:nvCxnSpPr>
            <p:spPr>
              <a:xfrm flipV="1">
                <a:off x="2951820" y="4293096"/>
                <a:ext cx="0" cy="21602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upo 44"/>
            <p:cNvGrpSpPr/>
            <p:nvPr/>
          </p:nvGrpSpPr>
          <p:grpSpPr>
            <a:xfrm>
              <a:off x="2870684" y="4282049"/>
              <a:ext cx="2817440" cy="335084"/>
              <a:chOff x="2870684" y="4282049"/>
              <a:chExt cx="2817440" cy="335084"/>
            </a:xfrm>
          </p:grpSpPr>
          <p:cxnSp>
            <p:nvCxnSpPr>
              <p:cNvPr id="24" name="Conector angulado 23"/>
              <p:cNvCxnSpPr/>
              <p:nvPr/>
            </p:nvCxnSpPr>
            <p:spPr>
              <a:xfrm rot="10800000" flipV="1">
                <a:off x="2879814" y="4293096"/>
                <a:ext cx="2808310" cy="324036"/>
              </a:xfrm>
              <a:prstGeom prst="bentConnector3">
                <a:avLst>
                  <a:gd name="adj1" fmla="val 74"/>
                </a:avLst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ctor reto 24"/>
              <p:cNvCxnSpPr/>
              <p:nvPr/>
            </p:nvCxnSpPr>
            <p:spPr>
              <a:xfrm flipH="1" flipV="1">
                <a:off x="2870684" y="4282049"/>
                <a:ext cx="9129" cy="33508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Conector angulado 26"/>
            <p:cNvCxnSpPr>
              <a:stCxn id="15" idx="2"/>
            </p:cNvCxnSpPr>
            <p:nvPr/>
          </p:nvCxnSpPr>
          <p:spPr>
            <a:xfrm rot="5400000">
              <a:off x="4244928" y="2819968"/>
              <a:ext cx="438120" cy="3384376"/>
            </a:xfrm>
            <a:prstGeom prst="bentConnector2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 flipV="1">
              <a:off x="2771800" y="4293096"/>
              <a:ext cx="0" cy="43812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angulado 29"/>
            <p:cNvCxnSpPr>
              <a:stCxn id="17" idx="2"/>
            </p:cNvCxnSpPr>
            <p:nvPr/>
          </p:nvCxnSpPr>
          <p:spPr>
            <a:xfrm rot="5400000">
              <a:off x="4318454" y="2602426"/>
              <a:ext cx="543096" cy="3924436"/>
            </a:xfrm>
            <a:prstGeom prst="bentConnector2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/>
            <p:nvPr/>
          </p:nvCxnSpPr>
          <p:spPr>
            <a:xfrm flipV="1">
              <a:off x="2627784" y="4282049"/>
              <a:ext cx="0" cy="592007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CaixaDeTexto 58"/>
          <p:cNvSpPr txBox="1"/>
          <p:nvPr/>
        </p:nvSpPr>
        <p:spPr>
          <a:xfrm>
            <a:off x="2783984" y="487405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Barramento</a:t>
            </a:r>
            <a:endParaRPr lang="pt-BR" b="1" dirty="0"/>
          </a:p>
        </p:txBody>
      </p:sp>
      <p:sp>
        <p:nvSpPr>
          <p:cNvPr id="63" name="Pergaminho vertical 62"/>
          <p:cNvSpPr/>
          <p:nvPr/>
        </p:nvSpPr>
        <p:spPr>
          <a:xfrm>
            <a:off x="298180" y="5733256"/>
            <a:ext cx="8331616" cy="936104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Velocidade barramento antigamente (386, 486): 66 MHz, 133 MHz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Velocidade barramento atualmente (Core 2 Duo, i3, i5, i7): 1333 MHz 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13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1619672" y="1484784"/>
            <a:ext cx="5688632" cy="4104456"/>
            <a:chOff x="1619672" y="1484784"/>
            <a:chExt cx="5688632" cy="4104456"/>
          </a:xfrm>
        </p:grpSpPr>
        <p:grpSp>
          <p:nvGrpSpPr>
            <p:cNvPr id="7" name="Grupo 6"/>
            <p:cNvGrpSpPr/>
            <p:nvPr/>
          </p:nvGrpSpPr>
          <p:grpSpPr>
            <a:xfrm>
              <a:off x="1619672" y="1484784"/>
              <a:ext cx="5688632" cy="4104456"/>
              <a:chOff x="1619672" y="1484784"/>
              <a:chExt cx="5688632" cy="4104456"/>
            </a:xfrm>
          </p:grpSpPr>
          <p:sp>
            <p:nvSpPr>
              <p:cNvPr id="4" name="Retângulo 3"/>
              <p:cNvSpPr/>
              <p:nvPr/>
            </p:nvSpPr>
            <p:spPr>
              <a:xfrm>
                <a:off x="1619672" y="2060848"/>
                <a:ext cx="5688632" cy="3528392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6" name="CaixaDeTexto 5"/>
              <p:cNvSpPr txBox="1"/>
              <p:nvPr/>
            </p:nvSpPr>
            <p:spPr>
              <a:xfrm>
                <a:off x="2771800" y="1484784"/>
                <a:ext cx="338437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800" b="1" dirty="0" err="1" smtClean="0"/>
                  <a:t>Placa-mãe</a:t>
                </a:r>
                <a:endParaRPr lang="pt-BR" b="1" dirty="0"/>
              </a:p>
            </p:txBody>
          </p:sp>
        </p:grpSp>
        <p:sp>
          <p:nvSpPr>
            <p:cNvPr id="9" name="Retângulo 8"/>
            <p:cNvSpPr/>
            <p:nvPr/>
          </p:nvSpPr>
          <p:spPr>
            <a:xfrm>
              <a:off x="1979712" y="2780928"/>
              <a:ext cx="1944216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2123728" y="2276872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CPU</a:t>
              </a:r>
              <a:endParaRPr lang="pt-BR" sz="2000" b="1" dirty="0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5148064" y="2772936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4932040" y="2282984"/>
              <a:ext cx="20162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Memória RAM</a:t>
              </a:r>
              <a:endParaRPr lang="pt-BR" sz="2000" b="1" dirty="0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5580112" y="2769880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6048164" y="2780928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6444208" y="2780928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58" name="Grupo 57"/>
          <p:cNvGrpSpPr/>
          <p:nvPr/>
        </p:nvGrpSpPr>
        <p:grpSpPr>
          <a:xfrm>
            <a:off x="2627784" y="4282049"/>
            <a:ext cx="3924436" cy="592007"/>
            <a:chOff x="2627784" y="4282049"/>
            <a:chExt cx="3924436" cy="592007"/>
          </a:xfrm>
        </p:grpSpPr>
        <p:grpSp>
          <p:nvGrpSpPr>
            <p:cNvPr id="22" name="Grupo 21"/>
            <p:cNvGrpSpPr/>
            <p:nvPr/>
          </p:nvGrpSpPr>
          <p:grpSpPr>
            <a:xfrm>
              <a:off x="2951820" y="4285104"/>
              <a:ext cx="2304256" cy="224016"/>
              <a:chOff x="2951820" y="4285104"/>
              <a:chExt cx="2304256" cy="224016"/>
            </a:xfrm>
          </p:grpSpPr>
          <p:cxnSp>
            <p:nvCxnSpPr>
              <p:cNvPr id="5" name="Conector angulado 4"/>
              <p:cNvCxnSpPr>
                <a:stCxn id="11" idx="2"/>
              </p:cNvCxnSpPr>
              <p:nvPr/>
            </p:nvCxnSpPr>
            <p:spPr>
              <a:xfrm rot="5400000">
                <a:off x="3991940" y="3244984"/>
                <a:ext cx="224016" cy="2304256"/>
              </a:xfrm>
              <a:prstGeom prst="bentConnector2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ector reto 19"/>
              <p:cNvCxnSpPr>
                <a:endCxn id="9" idx="2"/>
              </p:cNvCxnSpPr>
              <p:nvPr/>
            </p:nvCxnSpPr>
            <p:spPr>
              <a:xfrm flipV="1">
                <a:off x="2951820" y="4293096"/>
                <a:ext cx="0" cy="21602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upo 44"/>
            <p:cNvGrpSpPr/>
            <p:nvPr/>
          </p:nvGrpSpPr>
          <p:grpSpPr>
            <a:xfrm>
              <a:off x="2870684" y="4282049"/>
              <a:ext cx="2817440" cy="335084"/>
              <a:chOff x="2870684" y="4282049"/>
              <a:chExt cx="2817440" cy="335084"/>
            </a:xfrm>
          </p:grpSpPr>
          <p:cxnSp>
            <p:nvCxnSpPr>
              <p:cNvPr id="24" name="Conector angulado 23"/>
              <p:cNvCxnSpPr/>
              <p:nvPr/>
            </p:nvCxnSpPr>
            <p:spPr>
              <a:xfrm rot="10800000" flipV="1">
                <a:off x="2879814" y="4293096"/>
                <a:ext cx="2808310" cy="324036"/>
              </a:xfrm>
              <a:prstGeom prst="bentConnector3">
                <a:avLst>
                  <a:gd name="adj1" fmla="val 74"/>
                </a:avLst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ctor reto 24"/>
              <p:cNvCxnSpPr/>
              <p:nvPr/>
            </p:nvCxnSpPr>
            <p:spPr>
              <a:xfrm flipH="1" flipV="1">
                <a:off x="2870684" y="4282049"/>
                <a:ext cx="9129" cy="33508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Conector angulado 26"/>
            <p:cNvCxnSpPr>
              <a:stCxn id="15" idx="2"/>
            </p:cNvCxnSpPr>
            <p:nvPr/>
          </p:nvCxnSpPr>
          <p:spPr>
            <a:xfrm rot="5400000">
              <a:off x="4244928" y="2819968"/>
              <a:ext cx="438120" cy="3384376"/>
            </a:xfrm>
            <a:prstGeom prst="bentConnector2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 flipV="1">
              <a:off x="2771800" y="4293096"/>
              <a:ext cx="0" cy="43812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angulado 29"/>
            <p:cNvCxnSpPr>
              <a:stCxn id="17" idx="2"/>
            </p:cNvCxnSpPr>
            <p:nvPr/>
          </p:nvCxnSpPr>
          <p:spPr>
            <a:xfrm rot="5400000">
              <a:off x="4318454" y="2602426"/>
              <a:ext cx="543096" cy="3924436"/>
            </a:xfrm>
            <a:prstGeom prst="bentConnector2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/>
            <p:nvPr/>
          </p:nvCxnSpPr>
          <p:spPr>
            <a:xfrm flipV="1">
              <a:off x="2627784" y="4282049"/>
              <a:ext cx="0" cy="592007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CaixaDeTexto 58"/>
          <p:cNvSpPr txBox="1"/>
          <p:nvPr/>
        </p:nvSpPr>
        <p:spPr>
          <a:xfrm>
            <a:off x="2783984" y="487405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Barramento</a:t>
            </a:r>
            <a:endParaRPr lang="pt-BR" b="1" dirty="0"/>
          </a:p>
        </p:txBody>
      </p:sp>
      <p:sp>
        <p:nvSpPr>
          <p:cNvPr id="3" name="Retângulo 2"/>
          <p:cNvSpPr/>
          <p:nvPr/>
        </p:nvSpPr>
        <p:spPr>
          <a:xfrm>
            <a:off x="2315658" y="3068960"/>
            <a:ext cx="660256" cy="756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/>
          <p:cNvSpPr txBox="1"/>
          <p:nvPr/>
        </p:nvSpPr>
        <p:spPr>
          <a:xfrm>
            <a:off x="1763688" y="2719686"/>
            <a:ext cx="176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Registradores</a:t>
            </a:r>
            <a:endParaRPr lang="pt-BR" sz="2000" b="1" dirty="0"/>
          </a:p>
        </p:txBody>
      </p:sp>
      <p:sp>
        <p:nvSpPr>
          <p:cNvPr id="32" name="Pergaminho vertical 31"/>
          <p:cNvSpPr/>
          <p:nvPr/>
        </p:nvSpPr>
        <p:spPr>
          <a:xfrm>
            <a:off x="298180" y="5672296"/>
            <a:ext cx="8331616" cy="1079024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Velocidade de leitura/escrita em um registrador: mesma velocidade da CPU.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bg1"/>
                </a:solidFill>
              </a:rPr>
              <a:t>2 GHz, 3 GHz, etc.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24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1619672" y="1484784"/>
            <a:ext cx="5688632" cy="4104456"/>
            <a:chOff x="1619672" y="1484784"/>
            <a:chExt cx="5688632" cy="4104456"/>
          </a:xfrm>
        </p:grpSpPr>
        <p:grpSp>
          <p:nvGrpSpPr>
            <p:cNvPr id="7" name="Grupo 6"/>
            <p:cNvGrpSpPr/>
            <p:nvPr/>
          </p:nvGrpSpPr>
          <p:grpSpPr>
            <a:xfrm>
              <a:off x="1619672" y="1484784"/>
              <a:ext cx="5688632" cy="4104456"/>
              <a:chOff x="1619672" y="1484784"/>
              <a:chExt cx="5688632" cy="4104456"/>
            </a:xfrm>
          </p:grpSpPr>
          <p:sp>
            <p:nvSpPr>
              <p:cNvPr id="4" name="Retângulo 3"/>
              <p:cNvSpPr/>
              <p:nvPr/>
            </p:nvSpPr>
            <p:spPr>
              <a:xfrm>
                <a:off x="1619672" y="2060848"/>
                <a:ext cx="5688632" cy="3528392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6" name="CaixaDeTexto 5"/>
              <p:cNvSpPr txBox="1"/>
              <p:nvPr/>
            </p:nvSpPr>
            <p:spPr>
              <a:xfrm>
                <a:off x="2771800" y="1484784"/>
                <a:ext cx="338437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800" b="1" dirty="0" err="1" smtClean="0"/>
                  <a:t>Placa-mãe</a:t>
                </a:r>
                <a:endParaRPr lang="pt-BR" b="1" dirty="0"/>
              </a:p>
            </p:txBody>
          </p:sp>
        </p:grpSp>
        <p:sp>
          <p:nvSpPr>
            <p:cNvPr id="9" name="Retângulo 8"/>
            <p:cNvSpPr/>
            <p:nvPr/>
          </p:nvSpPr>
          <p:spPr>
            <a:xfrm>
              <a:off x="1979712" y="2780928"/>
              <a:ext cx="1944216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2123728" y="2276872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CPU</a:t>
              </a:r>
              <a:endParaRPr lang="pt-BR" sz="2000" b="1" dirty="0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5148064" y="2772936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4932040" y="2282984"/>
              <a:ext cx="20162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Memória RAM</a:t>
              </a:r>
              <a:endParaRPr lang="pt-BR" sz="2000" b="1" dirty="0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5580112" y="2769880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6048164" y="2780928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6444208" y="2780928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58" name="Grupo 57"/>
          <p:cNvGrpSpPr/>
          <p:nvPr/>
        </p:nvGrpSpPr>
        <p:grpSpPr>
          <a:xfrm>
            <a:off x="2627784" y="4282049"/>
            <a:ext cx="3924436" cy="592007"/>
            <a:chOff x="2627784" y="4282049"/>
            <a:chExt cx="3924436" cy="592007"/>
          </a:xfrm>
        </p:grpSpPr>
        <p:grpSp>
          <p:nvGrpSpPr>
            <p:cNvPr id="22" name="Grupo 21"/>
            <p:cNvGrpSpPr/>
            <p:nvPr/>
          </p:nvGrpSpPr>
          <p:grpSpPr>
            <a:xfrm>
              <a:off x="2951820" y="4285104"/>
              <a:ext cx="2304256" cy="224016"/>
              <a:chOff x="2951820" y="4285104"/>
              <a:chExt cx="2304256" cy="224016"/>
            </a:xfrm>
          </p:grpSpPr>
          <p:cxnSp>
            <p:nvCxnSpPr>
              <p:cNvPr id="5" name="Conector angulado 4"/>
              <p:cNvCxnSpPr>
                <a:stCxn id="11" idx="2"/>
              </p:cNvCxnSpPr>
              <p:nvPr/>
            </p:nvCxnSpPr>
            <p:spPr>
              <a:xfrm rot="5400000">
                <a:off x="3991940" y="3244984"/>
                <a:ext cx="224016" cy="2304256"/>
              </a:xfrm>
              <a:prstGeom prst="bentConnector2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ector reto 19"/>
              <p:cNvCxnSpPr>
                <a:endCxn id="9" idx="2"/>
              </p:cNvCxnSpPr>
              <p:nvPr/>
            </p:nvCxnSpPr>
            <p:spPr>
              <a:xfrm flipV="1">
                <a:off x="2951820" y="4293096"/>
                <a:ext cx="0" cy="21602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upo 44"/>
            <p:cNvGrpSpPr/>
            <p:nvPr/>
          </p:nvGrpSpPr>
          <p:grpSpPr>
            <a:xfrm>
              <a:off x="2870684" y="4282049"/>
              <a:ext cx="2817440" cy="335084"/>
              <a:chOff x="2870684" y="4282049"/>
              <a:chExt cx="2817440" cy="335084"/>
            </a:xfrm>
          </p:grpSpPr>
          <p:cxnSp>
            <p:nvCxnSpPr>
              <p:cNvPr id="24" name="Conector angulado 23"/>
              <p:cNvCxnSpPr/>
              <p:nvPr/>
            </p:nvCxnSpPr>
            <p:spPr>
              <a:xfrm rot="10800000" flipV="1">
                <a:off x="2879814" y="4293096"/>
                <a:ext cx="2808310" cy="324036"/>
              </a:xfrm>
              <a:prstGeom prst="bentConnector3">
                <a:avLst>
                  <a:gd name="adj1" fmla="val 74"/>
                </a:avLst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ector reto 24"/>
              <p:cNvCxnSpPr/>
              <p:nvPr/>
            </p:nvCxnSpPr>
            <p:spPr>
              <a:xfrm flipH="1" flipV="1">
                <a:off x="2870684" y="4282049"/>
                <a:ext cx="9129" cy="33508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Conector angulado 26"/>
            <p:cNvCxnSpPr>
              <a:stCxn id="15" idx="2"/>
            </p:cNvCxnSpPr>
            <p:nvPr/>
          </p:nvCxnSpPr>
          <p:spPr>
            <a:xfrm rot="5400000">
              <a:off x="4244928" y="2819968"/>
              <a:ext cx="438120" cy="3384376"/>
            </a:xfrm>
            <a:prstGeom prst="bentConnector2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to 27"/>
            <p:cNvCxnSpPr/>
            <p:nvPr/>
          </p:nvCxnSpPr>
          <p:spPr>
            <a:xfrm flipV="1">
              <a:off x="2771800" y="4293096"/>
              <a:ext cx="0" cy="43812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angulado 29"/>
            <p:cNvCxnSpPr>
              <a:stCxn id="17" idx="2"/>
            </p:cNvCxnSpPr>
            <p:nvPr/>
          </p:nvCxnSpPr>
          <p:spPr>
            <a:xfrm rot="5400000">
              <a:off x="4318454" y="2602426"/>
              <a:ext cx="543096" cy="3924436"/>
            </a:xfrm>
            <a:prstGeom prst="bentConnector2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to 30"/>
            <p:cNvCxnSpPr/>
            <p:nvPr/>
          </p:nvCxnSpPr>
          <p:spPr>
            <a:xfrm flipV="1">
              <a:off x="2627784" y="4282049"/>
              <a:ext cx="0" cy="592007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CaixaDeTexto 58"/>
          <p:cNvSpPr txBox="1"/>
          <p:nvPr/>
        </p:nvSpPr>
        <p:spPr>
          <a:xfrm>
            <a:off x="2783984" y="487405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Barramento</a:t>
            </a:r>
            <a:endParaRPr lang="pt-BR" b="1" dirty="0"/>
          </a:p>
        </p:txBody>
      </p:sp>
      <p:sp>
        <p:nvSpPr>
          <p:cNvPr id="3" name="Retângulo 2"/>
          <p:cNvSpPr/>
          <p:nvPr/>
        </p:nvSpPr>
        <p:spPr>
          <a:xfrm>
            <a:off x="2315658" y="3068960"/>
            <a:ext cx="660256" cy="756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1763688" y="2719686"/>
            <a:ext cx="176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Registradores</a:t>
            </a:r>
            <a:endParaRPr lang="pt-BR" sz="2000" b="1" dirty="0"/>
          </a:p>
        </p:txBody>
      </p:sp>
      <p:cxnSp>
        <p:nvCxnSpPr>
          <p:cNvPr id="14" name="Conector reto 13"/>
          <p:cNvCxnSpPr/>
          <p:nvPr/>
        </p:nvCxnSpPr>
        <p:spPr>
          <a:xfrm flipV="1">
            <a:off x="2315658" y="1553791"/>
            <a:ext cx="1212225" cy="151517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to 33"/>
          <p:cNvCxnSpPr/>
          <p:nvPr/>
        </p:nvCxnSpPr>
        <p:spPr>
          <a:xfrm>
            <a:off x="2315658" y="3795011"/>
            <a:ext cx="1212225" cy="2694329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/>
          <p:nvPr/>
        </p:nvCxnSpPr>
        <p:spPr>
          <a:xfrm flipV="1">
            <a:off x="2975914" y="1553791"/>
            <a:ext cx="6060581" cy="151517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>
            <a:off x="3028519" y="3795011"/>
            <a:ext cx="6007976" cy="280234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upo 46"/>
          <p:cNvGrpSpPr/>
          <p:nvPr/>
        </p:nvGrpSpPr>
        <p:grpSpPr>
          <a:xfrm>
            <a:off x="3527883" y="1526758"/>
            <a:ext cx="5508612" cy="5070593"/>
            <a:chOff x="3555691" y="1526758"/>
            <a:chExt cx="4791156" cy="5070593"/>
          </a:xfrm>
        </p:grpSpPr>
        <p:grpSp>
          <p:nvGrpSpPr>
            <p:cNvPr id="46" name="Grupo 45"/>
            <p:cNvGrpSpPr/>
            <p:nvPr/>
          </p:nvGrpSpPr>
          <p:grpSpPr>
            <a:xfrm>
              <a:off x="3555691" y="1526758"/>
              <a:ext cx="4791156" cy="5070593"/>
              <a:chOff x="3555691" y="1526758"/>
              <a:chExt cx="4791156" cy="5070593"/>
            </a:xfrm>
          </p:grpSpPr>
          <p:sp>
            <p:nvSpPr>
              <p:cNvPr id="33" name="Retângulo 32"/>
              <p:cNvSpPr/>
              <p:nvPr/>
            </p:nvSpPr>
            <p:spPr>
              <a:xfrm>
                <a:off x="3555691" y="1526758"/>
                <a:ext cx="4791156" cy="5070593"/>
              </a:xfrm>
              <a:prstGeom prst="rect">
                <a:avLst/>
              </a:prstGeom>
              <a:ln w="254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r>
                  <a:rPr lang="pt-BR" dirty="0" smtClean="0"/>
                  <a:t>Os registradores são relativamente poucos:</a:t>
                </a:r>
              </a:p>
              <a:p>
                <a:pPr lvl="2"/>
                <a:r>
                  <a:rPr lang="pt-BR" dirty="0" smtClean="0"/>
                  <a:t>AX: AH (8 bits) e AL (8 bits)</a:t>
                </a:r>
              </a:p>
              <a:p>
                <a:pPr lvl="2"/>
                <a:r>
                  <a:rPr lang="pt-BR" dirty="0" smtClean="0"/>
                  <a:t>BX: BH (8 bits) e BL (8 bits)</a:t>
                </a:r>
              </a:p>
              <a:p>
                <a:pPr lvl="2"/>
                <a:r>
                  <a:rPr lang="pt-BR" dirty="0" smtClean="0"/>
                  <a:t>CX: CH (8 bits) e CL (8 bits)</a:t>
                </a:r>
              </a:p>
              <a:p>
                <a:pPr lvl="2"/>
                <a:r>
                  <a:rPr lang="pt-BR" dirty="0" smtClean="0"/>
                  <a:t>DX: DH (8 bits) e DL (8 bits)</a:t>
                </a:r>
              </a:p>
              <a:p>
                <a:pPr lvl="2"/>
                <a:r>
                  <a:rPr lang="pt-BR" dirty="0" smtClean="0"/>
                  <a:t>SP: ponteiro para o topo da pilha</a:t>
                </a:r>
              </a:p>
              <a:p>
                <a:pPr lvl="2"/>
                <a:r>
                  <a:rPr lang="pt-BR" dirty="0" smtClean="0"/>
                  <a:t>CS: registrador de segmento de código</a:t>
                </a:r>
              </a:p>
              <a:p>
                <a:pPr lvl="2"/>
                <a:r>
                  <a:rPr lang="pt-BR" dirty="0" smtClean="0"/>
                  <a:t>DS: registrador de segmento de dados</a:t>
                </a:r>
              </a:p>
              <a:p>
                <a:pPr lvl="2"/>
                <a:r>
                  <a:rPr lang="pt-BR" dirty="0" smtClean="0"/>
                  <a:t>IP: ponteiro para a instrução</a:t>
                </a:r>
              </a:p>
              <a:p>
                <a:pPr lvl="2"/>
                <a:endParaRPr lang="pt-BR" dirty="0" smtClean="0"/>
              </a:p>
              <a:p>
                <a:pPr lvl="2"/>
                <a:r>
                  <a:rPr lang="pt-BR" dirty="0" smtClean="0"/>
                  <a:t>EAX</a:t>
                </a:r>
              </a:p>
              <a:p>
                <a:pPr lvl="2"/>
                <a:r>
                  <a:rPr lang="pt-BR" dirty="0" smtClean="0"/>
                  <a:t>EBX</a:t>
                </a:r>
              </a:p>
              <a:p>
                <a:pPr lvl="2"/>
                <a:r>
                  <a:rPr lang="pt-BR" dirty="0" smtClean="0"/>
                  <a:t>ECX</a:t>
                </a:r>
              </a:p>
              <a:p>
                <a:pPr lvl="2"/>
                <a:r>
                  <a:rPr lang="pt-BR" dirty="0" smtClean="0"/>
                  <a:t>EDX</a:t>
                </a:r>
              </a:p>
              <a:p>
                <a:pPr lvl="2"/>
                <a:r>
                  <a:rPr lang="pt-BR" dirty="0" smtClean="0"/>
                  <a:t>ESP</a:t>
                </a:r>
              </a:p>
              <a:p>
                <a:pPr lvl="2"/>
                <a:r>
                  <a:rPr lang="pt-BR" dirty="0" smtClean="0"/>
                  <a:t>EIP</a:t>
                </a:r>
              </a:p>
              <a:p>
                <a:pPr lvl="2"/>
                <a:r>
                  <a:rPr lang="pt-BR" dirty="0" smtClean="0"/>
                  <a:t>CS</a:t>
                </a:r>
              </a:p>
              <a:p>
                <a:pPr lvl="2"/>
                <a:r>
                  <a:rPr lang="pt-BR" dirty="0" smtClean="0"/>
                  <a:t>DS</a:t>
                </a:r>
                <a:endParaRPr lang="pt-BR" dirty="0"/>
              </a:p>
            </p:txBody>
          </p:sp>
          <p:sp>
            <p:nvSpPr>
              <p:cNvPr id="39" name="Chave esquerda 38"/>
              <p:cNvSpPr/>
              <p:nvPr/>
            </p:nvSpPr>
            <p:spPr>
              <a:xfrm>
                <a:off x="4152258" y="1844824"/>
                <a:ext cx="327219" cy="2160240"/>
              </a:xfrm>
              <a:prstGeom prst="leftBrace">
                <a:avLst/>
              </a:prstGeom>
              <a:ln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4" name="Chave esquerda 43"/>
              <p:cNvSpPr/>
              <p:nvPr/>
            </p:nvSpPr>
            <p:spPr>
              <a:xfrm>
                <a:off x="4152258" y="4293096"/>
                <a:ext cx="327219" cy="1656184"/>
              </a:xfrm>
              <a:prstGeom prst="leftBrace">
                <a:avLst/>
              </a:prstGeom>
              <a:ln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43" name="CaixaDeTexto 42"/>
            <p:cNvSpPr txBox="1"/>
            <p:nvPr/>
          </p:nvSpPr>
          <p:spPr>
            <a:xfrm>
              <a:off x="3652727" y="2614197"/>
              <a:ext cx="5400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16 bits</a:t>
              </a:r>
              <a:endParaRPr lang="pt-BR" dirty="0"/>
            </a:p>
          </p:txBody>
        </p:sp>
        <p:sp>
          <p:nvSpPr>
            <p:cNvPr id="48" name="CaixaDeTexto 47"/>
            <p:cNvSpPr txBox="1"/>
            <p:nvPr/>
          </p:nvSpPr>
          <p:spPr>
            <a:xfrm>
              <a:off x="3587007" y="4809852"/>
              <a:ext cx="5400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32 bits</a:t>
              </a:r>
              <a:endParaRPr lang="pt-BR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592851" y="5917528"/>
            <a:ext cx="991333" cy="646331"/>
            <a:chOff x="3592851" y="5917528"/>
            <a:chExt cx="991333" cy="646331"/>
          </a:xfrm>
        </p:grpSpPr>
        <p:sp>
          <p:nvSpPr>
            <p:cNvPr id="41" name="Chave esquerda 40"/>
            <p:cNvSpPr/>
            <p:nvPr/>
          </p:nvSpPr>
          <p:spPr>
            <a:xfrm>
              <a:off x="4213783" y="5994146"/>
              <a:ext cx="370401" cy="493097"/>
            </a:xfrm>
            <a:prstGeom prst="leftBrac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2" name="CaixaDeTexto 41"/>
            <p:cNvSpPr txBox="1"/>
            <p:nvPr/>
          </p:nvSpPr>
          <p:spPr>
            <a:xfrm>
              <a:off x="3592851" y="5917528"/>
              <a:ext cx="6209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16 bits</a:t>
              </a: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279061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Courier New" pitchFamily="49" charset="0"/>
              </a:rPr>
              <a:t>Comparação:</a:t>
            </a:r>
          </a:p>
          <a:p>
            <a:pPr lvl="1" algn="just"/>
            <a:r>
              <a:rPr lang="pt-BR" dirty="0" smtClean="0"/>
              <a:t>Suponha que o computador deverá executar a operação i++;</a:t>
            </a:r>
          </a:p>
          <a:p>
            <a:pPr lvl="1" algn="just"/>
            <a:r>
              <a:rPr lang="pt-BR" dirty="0" smtClean="0"/>
              <a:t>Vejamos a análise do tempo de execução dessa operação considerando 2 cenários: </a:t>
            </a:r>
          </a:p>
          <a:p>
            <a:pPr lvl="2" algn="just"/>
            <a:r>
              <a:rPr lang="pt-BR" dirty="0" smtClean="0">
                <a:solidFill>
                  <a:srgbClr val="FFFF00"/>
                </a:solidFill>
              </a:rPr>
              <a:t>Variável i está armazenada na memória RAM;</a:t>
            </a:r>
          </a:p>
          <a:p>
            <a:pPr lvl="2" algn="just"/>
            <a:r>
              <a:rPr lang="pt-BR" dirty="0" smtClean="0">
                <a:solidFill>
                  <a:srgbClr val="FFFF00"/>
                </a:solidFill>
              </a:rPr>
              <a:t>Variável i está armazenada em um registrador da CPU.</a:t>
            </a:r>
            <a:endParaRPr lang="pt-B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51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aixaDeTexto 42"/>
          <p:cNvSpPr txBox="1"/>
          <p:nvPr/>
        </p:nvSpPr>
        <p:spPr>
          <a:xfrm>
            <a:off x="5852160" y="1767427"/>
            <a:ext cx="3112328" cy="3693319"/>
          </a:xfrm>
          <a:prstGeom prst="rect">
            <a:avLst/>
          </a:prstGeom>
          <a:solidFill>
            <a:srgbClr val="7030A0"/>
          </a:solidFill>
          <a:ln w="254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/>
              <a:t>Ler valor de i na memória: 1 </a:t>
            </a:r>
            <a:r>
              <a:rPr lang="pt-BR" i="1" dirty="0" err="1" smtClean="0"/>
              <a:t>clock</a:t>
            </a:r>
            <a:r>
              <a:rPr lang="pt-BR" dirty="0" smtClean="0"/>
              <a:t> ou 1 nano-segundo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/>
              <a:t>Fazer i++: 1 </a:t>
            </a:r>
            <a:r>
              <a:rPr lang="pt-BR" i="1" dirty="0" err="1" smtClean="0"/>
              <a:t>clock</a:t>
            </a:r>
            <a:r>
              <a:rPr lang="pt-BR" dirty="0" smtClean="0"/>
              <a:t> ou 3,75 pico-segundos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/>
              <a:t>Escrever novo valor de i na memória: 1 </a:t>
            </a:r>
            <a:r>
              <a:rPr lang="pt-BR" i="1" dirty="0" err="1" smtClean="0"/>
              <a:t>clock</a:t>
            </a:r>
            <a:r>
              <a:rPr lang="pt-BR" dirty="0" smtClean="0"/>
              <a:t> ou 1 nano-segundo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b="1" dirty="0" smtClean="0"/>
              <a:t>Total: 2,00375 nano-segundos!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Pergaminho vertical 32"/>
          <p:cNvSpPr/>
          <p:nvPr/>
        </p:nvSpPr>
        <p:spPr>
          <a:xfrm>
            <a:off x="-36512" y="5754289"/>
            <a:ext cx="5832648" cy="936104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Variável na memória RAM: i = 4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bg1"/>
                </a:solidFill>
              </a:rPr>
              <a:t>1000 MHz velocidade do barramento</a:t>
            </a:r>
            <a:endParaRPr lang="pt-BR" sz="2000" b="1" dirty="0">
              <a:solidFill>
                <a:schemeClr val="bg1"/>
              </a:solidFill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107504" y="1505817"/>
            <a:ext cx="5688632" cy="4104456"/>
            <a:chOff x="1619672" y="1484784"/>
            <a:chExt cx="5688632" cy="4104456"/>
          </a:xfrm>
        </p:grpSpPr>
        <p:grpSp>
          <p:nvGrpSpPr>
            <p:cNvPr id="19" name="Grupo 18"/>
            <p:cNvGrpSpPr/>
            <p:nvPr/>
          </p:nvGrpSpPr>
          <p:grpSpPr>
            <a:xfrm>
              <a:off x="1619672" y="1484784"/>
              <a:ext cx="5688632" cy="4104456"/>
              <a:chOff x="1619672" y="1484784"/>
              <a:chExt cx="5688632" cy="4104456"/>
            </a:xfrm>
          </p:grpSpPr>
          <p:grpSp>
            <p:nvGrpSpPr>
              <p:cNvPr id="7" name="Grupo 6"/>
              <p:cNvGrpSpPr/>
              <p:nvPr/>
            </p:nvGrpSpPr>
            <p:grpSpPr>
              <a:xfrm>
                <a:off x="1619672" y="1484784"/>
                <a:ext cx="5688632" cy="4104456"/>
                <a:chOff x="1619672" y="1484784"/>
                <a:chExt cx="5688632" cy="4104456"/>
              </a:xfrm>
            </p:grpSpPr>
            <p:sp>
              <p:nvSpPr>
                <p:cNvPr id="4" name="Retângulo 3"/>
                <p:cNvSpPr/>
                <p:nvPr/>
              </p:nvSpPr>
              <p:spPr>
                <a:xfrm>
                  <a:off x="1619672" y="2060848"/>
                  <a:ext cx="5688632" cy="3528392"/>
                </a:xfrm>
                <a:prstGeom prst="rect">
                  <a:avLst/>
                </a:prstGeom>
                <a:solidFill>
                  <a:srgbClr val="7030A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6" name="CaixaDeTexto 5"/>
                <p:cNvSpPr txBox="1"/>
                <p:nvPr/>
              </p:nvSpPr>
              <p:spPr>
                <a:xfrm>
                  <a:off x="2771800" y="1484784"/>
                  <a:ext cx="3384376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2800" b="1" dirty="0" err="1" smtClean="0"/>
                    <a:t>Placa-mãe</a:t>
                  </a:r>
                  <a:endParaRPr lang="pt-BR" b="1" dirty="0"/>
                </a:p>
              </p:txBody>
            </p:sp>
          </p:grpSp>
          <p:sp>
            <p:nvSpPr>
              <p:cNvPr id="9" name="Retângulo 8"/>
              <p:cNvSpPr/>
              <p:nvPr/>
            </p:nvSpPr>
            <p:spPr>
              <a:xfrm>
                <a:off x="1979712" y="2780928"/>
                <a:ext cx="1944216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CaixaDeTexto 9"/>
              <p:cNvSpPr txBox="1"/>
              <p:nvPr/>
            </p:nvSpPr>
            <p:spPr>
              <a:xfrm>
                <a:off x="2123728" y="2276872"/>
                <a:ext cx="151216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 smtClean="0"/>
                  <a:t>CPU</a:t>
                </a:r>
                <a:endParaRPr lang="pt-BR" sz="2000" b="1" dirty="0"/>
              </a:p>
            </p:txBody>
          </p:sp>
          <p:sp>
            <p:nvSpPr>
              <p:cNvPr id="11" name="Retângulo 10"/>
              <p:cNvSpPr/>
              <p:nvPr/>
            </p:nvSpPr>
            <p:spPr>
              <a:xfrm>
                <a:off x="5148064" y="2772936"/>
                <a:ext cx="216024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CaixaDeTexto 11"/>
              <p:cNvSpPr txBox="1"/>
              <p:nvPr/>
            </p:nvSpPr>
            <p:spPr>
              <a:xfrm>
                <a:off x="4932040" y="2282984"/>
                <a:ext cx="20162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 smtClean="0"/>
                  <a:t>Memória RAM</a:t>
                </a:r>
                <a:endParaRPr lang="pt-BR" sz="2000" b="1" dirty="0"/>
              </a:p>
            </p:txBody>
          </p:sp>
          <p:sp>
            <p:nvSpPr>
              <p:cNvPr id="13" name="Retângulo 12"/>
              <p:cNvSpPr/>
              <p:nvPr/>
            </p:nvSpPr>
            <p:spPr>
              <a:xfrm>
                <a:off x="5580112" y="2769880"/>
                <a:ext cx="216024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Retângulo 14"/>
              <p:cNvSpPr/>
              <p:nvPr/>
            </p:nvSpPr>
            <p:spPr>
              <a:xfrm>
                <a:off x="6048164" y="2780928"/>
                <a:ext cx="216024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" name="Retângulo 16"/>
              <p:cNvSpPr/>
              <p:nvPr/>
            </p:nvSpPr>
            <p:spPr>
              <a:xfrm>
                <a:off x="6444208" y="2780928"/>
                <a:ext cx="216024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58" name="Grupo 57"/>
            <p:cNvGrpSpPr/>
            <p:nvPr/>
          </p:nvGrpSpPr>
          <p:grpSpPr>
            <a:xfrm>
              <a:off x="2627784" y="4282049"/>
              <a:ext cx="3924436" cy="592007"/>
              <a:chOff x="2627784" y="4282049"/>
              <a:chExt cx="3924436" cy="592007"/>
            </a:xfrm>
          </p:grpSpPr>
          <p:grpSp>
            <p:nvGrpSpPr>
              <p:cNvPr id="22" name="Grupo 21"/>
              <p:cNvGrpSpPr/>
              <p:nvPr/>
            </p:nvGrpSpPr>
            <p:grpSpPr>
              <a:xfrm>
                <a:off x="2951820" y="4285104"/>
                <a:ext cx="2304256" cy="224016"/>
                <a:chOff x="2951820" y="4285104"/>
                <a:chExt cx="2304256" cy="224016"/>
              </a:xfrm>
            </p:grpSpPr>
            <p:cxnSp>
              <p:nvCxnSpPr>
                <p:cNvPr id="5" name="Conector angulado 4"/>
                <p:cNvCxnSpPr>
                  <a:stCxn id="11" idx="2"/>
                </p:cNvCxnSpPr>
                <p:nvPr/>
              </p:nvCxnSpPr>
              <p:spPr>
                <a:xfrm rot="5400000">
                  <a:off x="3991940" y="3244984"/>
                  <a:ext cx="224016" cy="2304256"/>
                </a:xfrm>
                <a:prstGeom prst="bentConnector2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Conector reto 19"/>
                <p:cNvCxnSpPr>
                  <a:endCxn id="9" idx="2"/>
                </p:cNvCxnSpPr>
                <p:nvPr/>
              </p:nvCxnSpPr>
              <p:spPr>
                <a:xfrm flipV="1">
                  <a:off x="2951820" y="4293096"/>
                  <a:ext cx="0" cy="216024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upo 44"/>
              <p:cNvGrpSpPr/>
              <p:nvPr/>
            </p:nvGrpSpPr>
            <p:grpSpPr>
              <a:xfrm>
                <a:off x="2870684" y="4282049"/>
                <a:ext cx="2817440" cy="335084"/>
                <a:chOff x="2870684" y="4282049"/>
                <a:chExt cx="2817440" cy="335084"/>
              </a:xfrm>
            </p:grpSpPr>
            <p:cxnSp>
              <p:nvCxnSpPr>
                <p:cNvPr id="24" name="Conector angulado 23"/>
                <p:cNvCxnSpPr/>
                <p:nvPr/>
              </p:nvCxnSpPr>
              <p:spPr>
                <a:xfrm rot="10800000" flipV="1">
                  <a:off x="2879814" y="4293096"/>
                  <a:ext cx="2808310" cy="324036"/>
                </a:xfrm>
                <a:prstGeom prst="bentConnector3">
                  <a:avLst>
                    <a:gd name="adj1" fmla="val 74"/>
                  </a:avLst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ector reto 24"/>
                <p:cNvCxnSpPr/>
                <p:nvPr/>
              </p:nvCxnSpPr>
              <p:spPr>
                <a:xfrm flipH="1" flipV="1">
                  <a:off x="2870684" y="4282049"/>
                  <a:ext cx="9129" cy="335084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Conector angulado 26"/>
              <p:cNvCxnSpPr>
                <a:stCxn id="15" idx="2"/>
              </p:cNvCxnSpPr>
              <p:nvPr/>
            </p:nvCxnSpPr>
            <p:spPr>
              <a:xfrm rot="5400000">
                <a:off x="4244928" y="2819968"/>
                <a:ext cx="438120" cy="3384376"/>
              </a:xfrm>
              <a:prstGeom prst="bentConnector2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ector reto 27"/>
              <p:cNvCxnSpPr/>
              <p:nvPr/>
            </p:nvCxnSpPr>
            <p:spPr>
              <a:xfrm flipV="1">
                <a:off x="2771800" y="4293096"/>
                <a:ext cx="0" cy="43812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ector angulado 29"/>
              <p:cNvCxnSpPr>
                <a:stCxn id="17" idx="2"/>
              </p:cNvCxnSpPr>
              <p:nvPr/>
            </p:nvCxnSpPr>
            <p:spPr>
              <a:xfrm rot="5400000">
                <a:off x="4318454" y="2602426"/>
                <a:ext cx="543096" cy="3924436"/>
              </a:xfrm>
              <a:prstGeom prst="bentConnector2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ector reto 30"/>
              <p:cNvCxnSpPr/>
              <p:nvPr/>
            </p:nvCxnSpPr>
            <p:spPr>
              <a:xfrm flipV="1">
                <a:off x="2627784" y="4282049"/>
                <a:ext cx="0" cy="592007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CaixaDeTexto 58"/>
            <p:cNvSpPr txBox="1"/>
            <p:nvPr/>
          </p:nvSpPr>
          <p:spPr>
            <a:xfrm>
              <a:off x="2783984" y="4874056"/>
              <a:ext cx="3600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Barramento</a:t>
              </a:r>
              <a:endParaRPr lang="pt-BR" b="1" dirty="0"/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4932040" y="2820254"/>
              <a:ext cx="1868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/>
                <a:t>i</a:t>
              </a:r>
              <a:endParaRPr lang="pt-BR" b="1" dirty="0"/>
            </a:p>
          </p:txBody>
        </p:sp>
        <p:sp>
          <p:nvSpPr>
            <p:cNvPr id="34" name="CaixaDeTexto 33"/>
            <p:cNvSpPr txBox="1"/>
            <p:nvPr/>
          </p:nvSpPr>
          <p:spPr>
            <a:xfrm>
              <a:off x="5181600" y="2819400"/>
              <a:ext cx="135436" cy="3693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rgbClr val="FFFF00"/>
                  </a:solidFill>
                </a:rPr>
                <a:t>4</a:t>
              </a:r>
            </a:p>
          </p:txBody>
        </p:sp>
      </p:grpSp>
      <p:grpSp>
        <p:nvGrpSpPr>
          <p:cNvPr id="54" name="Grupo 53"/>
          <p:cNvGrpSpPr/>
          <p:nvPr/>
        </p:nvGrpSpPr>
        <p:grpSpPr>
          <a:xfrm>
            <a:off x="2771800" y="1844036"/>
            <a:ext cx="6291423" cy="2908213"/>
            <a:chOff x="2781077" y="2053745"/>
            <a:chExt cx="6291423" cy="2698504"/>
          </a:xfrm>
        </p:grpSpPr>
        <p:sp>
          <p:nvSpPr>
            <p:cNvPr id="55" name="Pergaminho vertical 54"/>
            <p:cNvSpPr/>
            <p:nvPr/>
          </p:nvSpPr>
          <p:spPr>
            <a:xfrm>
              <a:off x="2781077" y="2712634"/>
              <a:ext cx="6291423" cy="2039615"/>
            </a:xfrm>
            <a:prstGeom prst="verticalScroll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just"/>
              <a:r>
                <a:rPr lang="pt-BR" sz="2000" b="1" dirty="0" smtClean="0">
                  <a:solidFill>
                    <a:schemeClr val="bg1"/>
                  </a:solidFill>
                  <a:sym typeface="Symbol"/>
                </a:rPr>
                <a:t> 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1000 MHz = 1 bilhão de </a:t>
              </a:r>
              <a:r>
                <a:rPr lang="pt-BR" sz="2000" b="1" i="1" dirty="0" err="1" smtClean="0">
                  <a:solidFill>
                    <a:schemeClr val="bg1"/>
                  </a:solidFill>
                </a:rPr>
                <a:t>clocks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por segundo</a:t>
              </a:r>
            </a:p>
            <a:p>
              <a:pPr algn="just"/>
              <a:r>
                <a:rPr lang="pt-BR" sz="2000" b="1" dirty="0" smtClean="0">
                  <a:solidFill>
                    <a:schemeClr val="bg1"/>
                  </a:solidFill>
                </a:rPr>
                <a:t>Logo, </a:t>
              </a:r>
            </a:p>
            <a:p>
              <a:pPr algn="just"/>
              <a:r>
                <a:rPr lang="pt-BR" sz="2000" b="1" dirty="0">
                  <a:solidFill>
                    <a:schemeClr val="bg1"/>
                  </a:solidFill>
                </a:rPr>
                <a:t> 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      10</a:t>
              </a:r>
              <a:r>
                <a:rPr lang="pt-BR" sz="2000" b="1" baseline="30000" dirty="0" smtClean="0">
                  <a:solidFill>
                    <a:schemeClr val="bg1"/>
                  </a:solidFill>
                </a:rPr>
                <a:t>9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</a:t>
              </a:r>
              <a:r>
                <a:rPr lang="pt-BR" sz="2000" b="1" i="1" dirty="0" err="1" smtClean="0">
                  <a:solidFill>
                    <a:schemeClr val="bg1"/>
                  </a:solidFill>
                </a:rPr>
                <a:t>clocks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  –   1 segundo</a:t>
              </a:r>
            </a:p>
            <a:p>
              <a:pPr algn="just"/>
              <a:r>
                <a:rPr lang="pt-BR" sz="2000" b="1" dirty="0">
                  <a:solidFill>
                    <a:schemeClr val="bg1"/>
                  </a:solidFill>
                </a:rPr>
                <a:t> 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       1 </a:t>
              </a:r>
              <a:r>
                <a:rPr lang="pt-BR" sz="2000" b="1" i="1" dirty="0" err="1" smtClean="0">
                  <a:solidFill>
                    <a:schemeClr val="bg1"/>
                  </a:solidFill>
                </a:rPr>
                <a:t>clock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      –   x segundos</a:t>
              </a:r>
            </a:p>
            <a:p>
              <a:pPr algn="just"/>
              <a:r>
                <a:rPr lang="pt-BR" sz="2000" b="1" dirty="0">
                  <a:solidFill>
                    <a:schemeClr val="bg1"/>
                  </a:solidFill>
                </a:rPr>
                <a:t> 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       x = 10</a:t>
              </a:r>
              <a:r>
                <a:rPr lang="pt-BR" sz="2000" b="1" baseline="30000" dirty="0" smtClean="0">
                  <a:solidFill>
                    <a:schemeClr val="bg1"/>
                  </a:solidFill>
                </a:rPr>
                <a:t>-9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segundos = 1 nano-segundo</a:t>
              </a:r>
            </a:p>
          </p:txBody>
        </p:sp>
        <p:sp>
          <p:nvSpPr>
            <p:cNvPr id="56" name="Retângulo 55"/>
            <p:cNvSpPr/>
            <p:nvPr/>
          </p:nvSpPr>
          <p:spPr>
            <a:xfrm>
              <a:off x="6171912" y="2053745"/>
              <a:ext cx="2736304" cy="60887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0" y="2612528"/>
            <a:ext cx="8964489" cy="4077864"/>
            <a:chOff x="2110956" y="2053745"/>
            <a:chExt cx="6885705" cy="2698503"/>
          </a:xfrm>
        </p:grpSpPr>
        <p:sp>
          <p:nvSpPr>
            <p:cNvPr id="60" name="Pergaminho vertical 59"/>
            <p:cNvSpPr/>
            <p:nvPr/>
          </p:nvSpPr>
          <p:spPr>
            <a:xfrm>
              <a:off x="2110956" y="2519352"/>
              <a:ext cx="6885705" cy="2232896"/>
            </a:xfrm>
            <a:prstGeom prst="verticalScroll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just"/>
              <a:r>
                <a:rPr lang="pt-BR" sz="2000" b="1" dirty="0" smtClean="0">
                  <a:solidFill>
                    <a:schemeClr val="bg1"/>
                  </a:solidFill>
                </a:rPr>
                <a:t>Assumindo uma CPU de 3 GHz com 4 pipelines de 20 estágios cada</a:t>
              </a:r>
            </a:p>
            <a:p>
              <a:pPr marL="342900" indent="-342900" algn="just">
                <a:spcBef>
                  <a:spcPts val="600"/>
                </a:spcBef>
                <a:buFontTx/>
                <a:buChar char="-"/>
              </a:pPr>
              <a:r>
                <a:rPr lang="pt-BR" sz="2000" b="1" dirty="0" smtClean="0">
                  <a:solidFill>
                    <a:schemeClr val="bg1"/>
                  </a:solidFill>
                </a:rPr>
                <a:t>CPU de 3 GHz = 1 </a:t>
              </a:r>
              <a:r>
                <a:rPr lang="pt-BR" sz="2000" b="1" dirty="0" err="1" smtClean="0">
                  <a:solidFill>
                    <a:schemeClr val="bg1"/>
                  </a:solidFill>
                </a:rPr>
                <a:t>clock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em 0,3 nano-segundos</a:t>
              </a:r>
            </a:p>
            <a:p>
              <a:pPr marL="342900" indent="-342900" algn="just">
                <a:spcBef>
                  <a:spcPts val="600"/>
                </a:spcBef>
                <a:buFontTx/>
                <a:buChar char="-"/>
              </a:pPr>
              <a:r>
                <a:rPr lang="pt-BR" sz="2000" b="1" dirty="0" smtClean="0">
                  <a:solidFill>
                    <a:schemeClr val="bg1"/>
                  </a:solidFill>
                </a:rPr>
                <a:t>4 pipelines = 4 instruções em paralelo = 0,3 nano-segundos / 4 = 0,075 nano-segundos </a:t>
              </a:r>
            </a:p>
            <a:p>
              <a:pPr marL="342900" indent="-342900" algn="just">
                <a:spcBef>
                  <a:spcPts val="600"/>
                </a:spcBef>
                <a:buFontTx/>
                <a:buChar char="-"/>
              </a:pPr>
              <a:r>
                <a:rPr lang="pt-BR" sz="2000" b="1" dirty="0" smtClean="0">
                  <a:solidFill>
                    <a:schemeClr val="bg1"/>
                  </a:solidFill>
                </a:rPr>
                <a:t>Cada pipeline com 20 estágios = posso ter até 20 instruções sendo executadas ao mesmo tempo em cada pipeline = 0,075 nano-segundos / 20 = 0,00375 nano-segundos = 3,75 x 10</a:t>
              </a:r>
              <a:r>
                <a:rPr lang="pt-BR" sz="2000" b="1" baseline="30000" dirty="0" smtClean="0">
                  <a:solidFill>
                    <a:schemeClr val="bg1"/>
                  </a:solidFill>
                </a:rPr>
                <a:t>-12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segundos = </a:t>
              </a:r>
              <a:r>
                <a:rPr lang="pt-BR" sz="2000" b="1" dirty="0" smtClean="0">
                  <a:solidFill>
                    <a:srgbClr val="FF0000"/>
                  </a:solidFill>
                </a:rPr>
                <a:t>3,75 </a:t>
              </a:r>
              <a:r>
                <a:rPr lang="pt-BR" sz="2000" b="1" dirty="0" err="1" smtClean="0">
                  <a:solidFill>
                    <a:srgbClr val="FF0000"/>
                  </a:solidFill>
                </a:rPr>
                <a:t>picosegundos</a:t>
              </a:r>
              <a:endParaRPr lang="pt-BR" sz="20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61" name="Retângulo 60"/>
            <p:cNvSpPr/>
            <p:nvPr/>
          </p:nvSpPr>
          <p:spPr>
            <a:xfrm>
              <a:off x="6839571" y="2053745"/>
              <a:ext cx="2068645" cy="39578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72395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Pergaminho vertical 32"/>
          <p:cNvSpPr/>
          <p:nvPr/>
        </p:nvSpPr>
        <p:spPr>
          <a:xfrm>
            <a:off x="-36512" y="5754289"/>
            <a:ext cx="5832648" cy="936104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Variável no registrador: i = AX = 4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bg1"/>
                </a:solidFill>
              </a:rPr>
              <a:t>3 GHZ com 4 pipelines de 20 estágios cada</a:t>
            </a:r>
            <a:endParaRPr lang="pt-BR" sz="2000" b="1" dirty="0">
              <a:solidFill>
                <a:schemeClr val="bg1"/>
              </a:solidFill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107504" y="1505817"/>
            <a:ext cx="5688632" cy="4104456"/>
            <a:chOff x="1619672" y="1484784"/>
            <a:chExt cx="5688632" cy="4104456"/>
          </a:xfrm>
        </p:grpSpPr>
        <p:grpSp>
          <p:nvGrpSpPr>
            <p:cNvPr id="19" name="Grupo 18"/>
            <p:cNvGrpSpPr/>
            <p:nvPr/>
          </p:nvGrpSpPr>
          <p:grpSpPr>
            <a:xfrm>
              <a:off x="1619672" y="1484784"/>
              <a:ext cx="5688632" cy="4104456"/>
              <a:chOff x="1619672" y="1484784"/>
              <a:chExt cx="5688632" cy="4104456"/>
            </a:xfrm>
          </p:grpSpPr>
          <p:grpSp>
            <p:nvGrpSpPr>
              <p:cNvPr id="7" name="Grupo 6"/>
              <p:cNvGrpSpPr/>
              <p:nvPr/>
            </p:nvGrpSpPr>
            <p:grpSpPr>
              <a:xfrm>
                <a:off x="1619672" y="1484784"/>
                <a:ext cx="5688632" cy="4104456"/>
                <a:chOff x="1619672" y="1484784"/>
                <a:chExt cx="5688632" cy="4104456"/>
              </a:xfrm>
            </p:grpSpPr>
            <p:sp>
              <p:nvSpPr>
                <p:cNvPr id="4" name="Retângulo 3"/>
                <p:cNvSpPr/>
                <p:nvPr/>
              </p:nvSpPr>
              <p:spPr>
                <a:xfrm>
                  <a:off x="1619672" y="2060848"/>
                  <a:ext cx="5688632" cy="3528392"/>
                </a:xfrm>
                <a:prstGeom prst="rect">
                  <a:avLst/>
                </a:prstGeom>
                <a:solidFill>
                  <a:srgbClr val="7030A0"/>
                </a:solidFill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6" name="CaixaDeTexto 5"/>
                <p:cNvSpPr txBox="1"/>
                <p:nvPr/>
              </p:nvSpPr>
              <p:spPr>
                <a:xfrm>
                  <a:off x="2771800" y="1484784"/>
                  <a:ext cx="3384376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2800" b="1" dirty="0" err="1" smtClean="0"/>
                    <a:t>Placa-mãe</a:t>
                  </a:r>
                  <a:endParaRPr lang="pt-BR" b="1" dirty="0"/>
                </a:p>
              </p:txBody>
            </p:sp>
          </p:grpSp>
          <p:sp>
            <p:nvSpPr>
              <p:cNvPr id="9" name="Retângulo 8"/>
              <p:cNvSpPr/>
              <p:nvPr/>
            </p:nvSpPr>
            <p:spPr>
              <a:xfrm>
                <a:off x="1979712" y="2780928"/>
                <a:ext cx="1944216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CaixaDeTexto 9"/>
              <p:cNvSpPr txBox="1"/>
              <p:nvPr/>
            </p:nvSpPr>
            <p:spPr>
              <a:xfrm>
                <a:off x="2123728" y="2276872"/>
                <a:ext cx="151216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 smtClean="0"/>
                  <a:t>CPU</a:t>
                </a:r>
                <a:endParaRPr lang="pt-BR" sz="2000" b="1" dirty="0"/>
              </a:p>
            </p:txBody>
          </p:sp>
          <p:sp>
            <p:nvSpPr>
              <p:cNvPr id="11" name="Retângulo 10"/>
              <p:cNvSpPr/>
              <p:nvPr/>
            </p:nvSpPr>
            <p:spPr>
              <a:xfrm>
                <a:off x="5148064" y="2772936"/>
                <a:ext cx="216024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CaixaDeTexto 11"/>
              <p:cNvSpPr txBox="1"/>
              <p:nvPr/>
            </p:nvSpPr>
            <p:spPr>
              <a:xfrm>
                <a:off x="4932040" y="2282984"/>
                <a:ext cx="20162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b="1" dirty="0" smtClean="0"/>
                  <a:t>Memória RAM</a:t>
                </a:r>
                <a:endParaRPr lang="pt-BR" sz="2000" b="1" dirty="0"/>
              </a:p>
            </p:txBody>
          </p:sp>
          <p:sp>
            <p:nvSpPr>
              <p:cNvPr id="13" name="Retângulo 12"/>
              <p:cNvSpPr/>
              <p:nvPr/>
            </p:nvSpPr>
            <p:spPr>
              <a:xfrm>
                <a:off x="5580112" y="2769880"/>
                <a:ext cx="216024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Retângulo 14"/>
              <p:cNvSpPr/>
              <p:nvPr/>
            </p:nvSpPr>
            <p:spPr>
              <a:xfrm>
                <a:off x="6048164" y="2780928"/>
                <a:ext cx="216024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" name="Retângulo 16"/>
              <p:cNvSpPr/>
              <p:nvPr/>
            </p:nvSpPr>
            <p:spPr>
              <a:xfrm>
                <a:off x="6444208" y="2780928"/>
                <a:ext cx="216024" cy="151216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58" name="Grupo 57"/>
            <p:cNvGrpSpPr/>
            <p:nvPr/>
          </p:nvGrpSpPr>
          <p:grpSpPr>
            <a:xfrm>
              <a:off x="2627784" y="4282049"/>
              <a:ext cx="3924436" cy="592007"/>
              <a:chOff x="2627784" y="4282049"/>
              <a:chExt cx="3924436" cy="592007"/>
            </a:xfrm>
          </p:grpSpPr>
          <p:grpSp>
            <p:nvGrpSpPr>
              <p:cNvPr id="22" name="Grupo 21"/>
              <p:cNvGrpSpPr/>
              <p:nvPr/>
            </p:nvGrpSpPr>
            <p:grpSpPr>
              <a:xfrm>
                <a:off x="2951820" y="4285104"/>
                <a:ext cx="2304256" cy="224016"/>
                <a:chOff x="2951820" y="4285104"/>
                <a:chExt cx="2304256" cy="224016"/>
              </a:xfrm>
            </p:grpSpPr>
            <p:cxnSp>
              <p:nvCxnSpPr>
                <p:cNvPr id="5" name="Conector angulado 4"/>
                <p:cNvCxnSpPr>
                  <a:stCxn id="11" idx="2"/>
                </p:cNvCxnSpPr>
                <p:nvPr/>
              </p:nvCxnSpPr>
              <p:spPr>
                <a:xfrm rot="5400000">
                  <a:off x="3991940" y="3244984"/>
                  <a:ext cx="224016" cy="2304256"/>
                </a:xfrm>
                <a:prstGeom prst="bentConnector2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Conector reto 19"/>
                <p:cNvCxnSpPr>
                  <a:endCxn id="9" idx="2"/>
                </p:cNvCxnSpPr>
                <p:nvPr/>
              </p:nvCxnSpPr>
              <p:spPr>
                <a:xfrm flipV="1">
                  <a:off x="2951820" y="4293096"/>
                  <a:ext cx="0" cy="216024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upo 44"/>
              <p:cNvGrpSpPr/>
              <p:nvPr/>
            </p:nvGrpSpPr>
            <p:grpSpPr>
              <a:xfrm>
                <a:off x="2870684" y="4282049"/>
                <a:ext cx="2817440" cy="335084"/>
                <a:chOff x="2870684" y="4282049"/>
                <a:chExt cx="2817440" cy="335084"/>
              </a:xfrm>
            </p:grpSpPr>
            <p:cxnSp>
              <p:nvCxnSpPr>
                <p:cNvPr id="24" name="Conector angulado 23"/>
                <p:cNvCxnSpPr/>
                <p:nvPr/>
              </p:nvCxnSpPr>
              <p:spPr>
                <a:xfrm rot="10800000" flipV="1">
                  <a:off x="2879814" y="4293096"/>
                  <a:ext cx="2808310" cy="324036"/>
                </a:xfrm>
                <a:prstGeom prst="bentConnector3">
                  <a:avLst>
                    <a:gd name="adj1" fmla="val 74"/>
                  </a:avLst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ector reto 24"/>
                <p:cNvCxnSpPr/>
                <p:nvPr/>
              </p:nvCxnSpPr>
              <p:spPr>
                <a:xfrm flipH="1" flipV="1">
                  <a:off x="2870684" y="4282049"/>
                  <a:ext cx="9129" cy="335084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Conector angulado 26"/>
              <p:cNvCxnSpPr>
                <a:stCxn id="15" idx="2"/>
              </p:cNvCxnSpPr>
              <p:nvPr/>
            </p:nvCxnSpPr>
            <p:spPr>
              <a:xfrm rot="5400000">
                <a:off x="4244928" y="2819968"/>
                <a:ext cx="438120" cy="3384376"/>
              </a:xfrm>
              <a:prstGeom prst="bentConnector2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ector reto 27"/>
              <p:cNvCxnSpPr/>
              <p:nvPr/>
            </p:nvCxnSpPr>
            <p:spPr>
              <a:xfrm flipV="1">
                <a:off x="2771800" y="4293096"/>
                <a:ext cx="0" cy="43812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ector angulado 29"/>
              <p:cNvCxnSpPr>
                <a:stCxn id="17" idx="2"/>
              </p:cNvCxnSpPr>
              <p:nvPr/>
            </p:nvCxnSpPr>
            <p:spPr>
              <a:xfrm rot="5400000">
                <a:off x="4318454" y="2602426"/>
                <a:ext cx="543096" cy="3924436"/>
              </a:xfrm>
              <a:prstGeom prst="bentConnector2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ector reto 30"/>
              <p:cNvCxnSpPr/>
              <p:nvPr/>
            </p:nvCxnSpPr>
            <p:spPr>
              <a:xfrm flipV="1">
                <a:off x="2627784" y="4282049"/>
                <a:ext cx="0" cy="592007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CaixaDeTexto 58"/>
            <p:cNvSpPr txBox="1"/>
            <p:nvPr/>
          </p:nvSpPr>
          <p:spPr>
            <a:xfrm>
              <a:off x="2783984" y="4874056"/>
              <a:ext cx="3600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Barramento</a:t>
              </a:r>
              <a:endParaRPr lang="pt-BR" b="1" dirty="0"/>
            </a:p>
          </p:txBody>
        </p:sp>
      </p:grpSp>
      <p:sp>
        <p:nvSpPr>
          <p:cNvPr id="16" name="CaixaDeTexto 15"/>
          <p:cNvSpPr txBox="1"/>
          <p:nvPr/>
        </p:nvSpPr>
        <p:spPr>
          <a:xfrm>
            <a:off x="5852160" y="1767427"/>
            <a:ext cx="3112328" cy="1477328"/>
          </a:xfrm>
          <a:prstGeom prst="rect">
            <a:avLst/>
          </a:prstGeom>
          <a:solidFill>
            <a:srgbClr val="7030A0"/>
          </a:solidFill>
          <a:ln w="254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/>
              <a:t>Fazer i++: 1 </a:t>
            </a:r>
            <a:r>
              <a:rPr lang="pt-BR" dirty="0" err="1" smtClean="0"/>
              <a:t>clock</a:t>
            </a:r>
            <a:r>
              <a:rPr lang="pt-BR" dirty="0" smtClean="0"/>
              <a:t> ou 3,75 pico-segundos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b="1" dirty="0" smtClean="0"/>
              <a:t>Total: 3,75 pico-segundos!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36" name="Retângulo 35"/>
          <p:cNvSpPr/>
          <p:nvPr/>
        </p:nvSpPr>
        <p:spPr>
          <a:xfrm>
            <a:off x="906970" y="3097545"/>
            <a:ext cx="660256" cy="756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pt-BR" sz="1400" dirty="0" smtClean="0"/>
              <a:t>AX = 4</a:t>
            </a:r>
            <a:endParaRPr lang="pt-BR" sz="1400" dirty="0"/>
          </a:p>
        </p:txBody>
      </p:sp>
      <p:sp>
        <p:nvSpPr>
          <p:cNvPr id="37" name="CaixaDeTexto 36"/>
          <p:cNvSpPr txBox="1"/>
          <p:nvPr/>
        </p:nvSpPr>
        <p:spPr>
          <a:xfrm>
            <a:off x="355000" y="2719686"/>
            <a:ext cx="176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Registradores</a:t>
            </a:r>
            <a:endParaRPr lang="pt-BR" sz="2000" b="1" dirty="0"/>
          </a:p>
        </p:txBody>
      </p:sp>
      <p:grpSp>
        <p:nvGrpSpPr>
          <p:cNvPr id="46" name="Grupo 45"/>
          <p:cNvGrpSpPr/>
          <p:nvPr/>
        </p:nvGrpSpPr>
        <p:grpSpPr>
          <a:xfrm>
            <a:off x="23620" y="1807145"/>
            <a:ext cx="8964489" cy="4077864"/>
            <a:chOff x="2110956" y="2053745"/>
            <a:chExt cx="6885705" cy="2698503"/>
          </a:xfrm>
        </p:grpSpPr>
        <p:sp>
          <p:nvSpPr>
            <p:cNvPr id="47" name="Pergaminho vertical 46"/>
            <p:cNvSpPr/>
            <p:nvPr/>
          </p:nvSpPr>
          <p:spPr>
            <a:xfrm>
              <a:off x="2110956" y="2519352"/>
              <a:ext cx="6885705" cy="2232896"/>
            </a:xfrm>
            <a:prstGeom prst="verticalScroll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just"/>
              <a:r>
                <a:rPr lang="pt-BR" sz="2000" b="1" dirty="0" smtClean="0">
                  <a:solidFill>
                    <a:schemeClr val="bg1"/>
                  </a:solidFill>
                </a:rPr>
                <a:t>Assumindo uma CPU de 3 GHz com 4 pipelines de 20 estágios cada</a:t>
              </a:r>
            </a:p>
            <a:p>
              <a:pPr marL="342900" indent="-342900" algn="just">
                <a:spcBef>
                  <a:spcPts val="600"/>
                </a:spcBef>
                <a:buFontTx/>
                <a:buChar char="-"/>
              </a:pPr>
              <a:r>
                <a:rPr lang="pt-BR" sz="2000" b="1" dirty="0" smtClean="0">
                  <a:solidFill>
                    <a:schemeClr val="bg1"/>
                  </a:solidFill>
                </a:rPr>
                <a:t>CPU de 3 GHz = 1 </a:t>
              </a:r>
              <a:r>
                <a:rPr lang="pt-BR" sz="2000" b="1" dirty="0" err="1" smtClean="0">
                  <a:solidFill>
                    <a:schemeClr val="bg1"/>
                  </a:solidFill>
                </a:rPr>
                <a:t>clock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em 0,3 nano-segundos</a:t>
              </a:r>
            </a:p>
            <a:p>
              <a:pPr marL="342900" indent="-342900" algn="just">
                <a:spcBef>
                  <a:spcPts val="600"/>
                </a:spcBef>
                <a:buFontTx/>
                <a:buChar char="-"/>
              </a:pPr>
              <a:r>
                <a:rPr lang="pt-BR" sz="2000" b="1" dirty="0" smtClean="0">
                  <a:solidFill>
                    <a:schemeClr val="bg1"/>
                  </a:solidFill>
                </a:rPr>
                <a:t>4 pipelines = 4 instruções em paralelo = 0,3 nano-segundos / 4 = 0,075 nano-segundos </a:t>
              </a:r>
            </a:p>
            <a:p>
              <a:pPr marL="342900" indent="-342900" algn="just">
                <a:spcBef>
                  <a:spcPts val="600"/>
                </a:spcBef>
                <a:buFontTx/>
                <a:buChar char="-"/>
              </a:pPr>
              <a:r>
                <a:rPr lang="pt-BR" sz="2000" b="1" dirty="0" smtClean="0">
                  <a:solidFill>
                    <a:schemeClr val="bg1"/>
                  </a:solidFill>
                </a:rPr>
                <a:t>Cada pipeline com 20 estágios = posso ter até 20 instruções sendo executadas ao mesmo tempo em cada pipeline = 0,075 nano-segundos / 20 = 0,00375 nano-segundos = 3,75 x 10</a:t>
              </a:r>
              <a:r>
                <a:rPr lang="pt-BR" sz="2000" b="1" baseline="30000" dirty="0" smtClean="0">
                  <a:solidFill>
                    <a:schemeClr val="bg1"/>
                  </a:solidFill>
                </a:rPr>
                <a:t>-12</a:t>
              </a:r>
              <a:r>
                <a:rPr lang="pt-BR" sz="2000" b="1" dirty="0" smtClean="0">
                  <a:solidFill>
                    <a:schemeClr val="bg1"/>
                  </a:solidFill>
                </a:rPr>
                <a:t> segundos = </a:t>
              </a:r>
              <a:r>
                <a:rPr lang="pt-BR" sz="2000" b="1" dirty="0" smtClean="0">
                  <a:solidFill>
                    <a:srgbClr val="FF0000"/>
                  </a:solidFill>
                </a:rPr>
                <a:t>3,75 </a:t>
              </a:r>
              <a:r>
                <a:rPr lang="pt-BR" sz="2000" b="1" dirty="0" err="1" smtClean="0">
                  <a:solidFill>
                    <a:srgbClr val="FF0000"/>
                  </a:solidFill>
                </a:rPr>
                <a:t>picosegundos</a:t>
              </a:r>
              <a:endParaRPr lang="pt-BR" sz="20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48" name="Retângulo 47"/>
            <p:cNvSpPr/>
            <p:nvPr/>
          </p:nvSpPr>
          <p:spPr>
            <a:xfrm>
              <a:off x="6839571" y="2053745"/>
              <a:ext cx="2068645" cy="39578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41783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525963"/>
              </a:xfrm>
            </p:spPr>
            <p:txBody>
              <a:bodyPr>
                <a:normAutofit/>
              </a:bodyPr>
              <a:lstStyle/>
              <a:p>
                <a:r>
                  <a:rPr lang="pt-BR" dirty="0" smtClean="0">
                    <a:cs typeface="Courier New" pitchFamily="49" charset="0"/>
                  </a:rPr>
                  <a:t>Resultado da comparação:</a:t>
                </a:r>
              </a:p>
              <a:p>
                <a:pPr lvl="1" algn="just"/>
                <a:r>
                  <a:rPr lang="pt-BR" dirty="0" smtClean="0"/>
                  <a:t>Na memória: 2,00375 nano-segundos;</a:t>
                </a:r>
              </a:p>
              <a:p>
                <a:pPr lvl="1" algn="just"/>
                <a:endParaRPr lang="pt-BR" dirty="0" smtClean="0"/>
              </a:p>
              <a:p>
                <a:pPr lvl="1" algn="just"/>
                <a:r>
                  <a:rPr lang="pt-BR" dirty="0" smtClean="0"/>
                  <a:t>No registrador: 3,75 pico-segundos;</a:t>
                </a:r>
              </a:p>
              <a:p>
                <a:pPr marL="914400" lvl="2" indent="0" algn="just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/>
                            </a:rPr>
                            <m:t>2,00375 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sSup>
                            <m:sSupPr>
                              <m:ctrlP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 10</m:t>
                              </m:r>
                            </m:e>
                            <m:sup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−9</m:t>
                              </m:r>
                            </m:sup>
                          </m:sSup>
                        </m:num>
                        <m:den>
                          <m:r>
                            <a:rPr lang="pt-BR" b="0" i="1" smtClean="0">
                              <a:latin typeface="Cambria Math"/>
                            </a:rPr>
                            <m:t>3,75 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× </m:t>
                          </m:r>
                          <m:sSup>
                            <m:sSupPr>
                              <m:ctrlP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−12</m:t>
                              </m:r>
                            </m:sup>
                          </m:sSup>
                        </m:den>
                      </m:f>
                      <m:r>
                        <a:rPr lang="pt-BR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/>
                            </a:rPr>
                            <m:t>2,0075</m:t>
                          </m:r>
                        </m:num>
                        <m:den>
                          <m:r>
                            <a:rPr lang="pt-BR" b="0" i="1" smtClean="0">
                              <a:latin typeface="Cambria Math"/>
                            </a:rPr>
                            <m:t>3,75 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× </m:t>
                          </m:r>
                          <m:sSup>
                            <m:sSupPr>
                              <m:ctrlP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−3</m:t>
                              </m:r>
                            </m:sup>
                          </m:sSup>
                        </m:den>
                      </m:f>
                      <m:r>
                        <a:rPr lang="pt-B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/>
                            </a:rPr>
                            <m:t>2007,5</m:t>
                          </m:r>
                        </m:num>
                        <m:den>
                          <m:r>
                            <a:rPr lang="pt-BR" b="0" i="1" smtClean="0">
                              <a:latin typeface="Cambria Math"/>
                            </a:rPr>
                            <m:t>3,75</m:t>
                          </m:r>
                        </m:den>
                      </m:f>
                      <m:r>
                        <a:rPr lang="pt-BR" b="0" i="0" smtClean="0">
                          <a:latin typeface="Cambria Math"/>
                        </a:rPr>
                        <m:t>=535,3…</m:t>
                      </m:r>
                    </m:oMath>
                  </m:oMathPara>
                </a14:m>
                <a:endParaRPr lang="pt-BR" dirty="0" smtClean="0"/>
              </a:p>
              <a:p>
                <a:pPr lvl="1" algn="just"/>
                <a:endParaRPr lang="pt-BR" dirty="0" smtClean="0"/>
              </a:p>
              <a:p>
                <a:pPr lvl="1" algn="just"/>
                <a:r>
                  <a:rPr lang="pt-BR" dirty="0" smtClean="0"/>
                  <a:t>Logo, é ~535,34 vezes mais demorado executar essa operação na memória que no registrador!</a:t>
                </a:r>
              </a:p>
            </p:txBody>
          </p:sp>
        </mc:Choice>
        <mc:Fallback xmlns="">
          <p:sp>
            <p:nvSpPr>
              <p:cNvPr id="3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525963"/>
              </a:xfrm>
              <a:blipFill rotWithShape="1">
                <a:blip r:embed="rId2"/>
                <a:stretch>
                  <a:fillRect l="-1630" t="-1752" r="-148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021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pt-BR" sz="3800" i="1" dirty="0" err="1" smtClean="0">
                <a:cs typeface="Courier New" pitchFamily="49" charset="0"/>
              </a:rPr>
              <a:t>register</a:t>
            </a:r>
            <a:r>
              <a:rPr lang="pt-BR" sz="3800" dirty="0" smtClean="0">
                <a:cs typeface="Courier New" pitchFamily="49" charset="0"/>
              </a:rPr>
              <a:t>:</a:t>
            </a:r>
          </a:p>
          <a:p>
            <a:pPr lvl="1" algn="just"/>
            <a:r>
              <a:rPr lang="pt-BR" sz="3300" dirty="0" smtClean="0">
                <a:cs typeface="Courier New" pitchFamily="49" charset="0"/>
              </a:rPr>
              <a:t>Inicialmente, só era possível declarar uma variável do tipo inteiro como sendo </a:t>
            </a:r>
            <a:r>
              <a:rPr lang="pt-BR" sz="3300" i="1" dirty="0" err="1" smtClean="0">
                <a:cs typeface="Courier New" pitchFamily="49" charset="0"/>
              </a:rPr>
              <a:t>register</a:t>
            </a:r>
            <a:r>
              <a:rPr lang="pt-BR" sz="3300" dirty="0" smtClean="0">
                <a:cs typeface="Courier New" pitchFamily="49" charset="0"/>
              </a:rPr>
              <a:t>.</a:t>
            </a:r>
          </a:p>
          <a:p>
            <a:pPr lvl="2" algn="just"/>
            <a:r>
              <a:rPr lang="pt-BR" sz="3300" dirty="0" smtClean="0">
                <a:cs typeface="Courier New" pitchFamily="49" charset="0"/>
              </a:rPr>
              <a:t>O motivo óbvio é que essa variável era passível de ser armazenada diretamente em um único registrador.</a:t>
            </a:r>
          </a:p>
          <a:p>
            <a:endParaRPr lang="pt-BR" dirty="0" smtClean="0">
              <a:cs typeface="Courier New" pitchFamily="49" charset="0"/>
            </a:endParaRPr>
          </a:p>
          <a:p>
            <a:pPr algn="just"/>
            <a:r>
              <a:rPr lang="pt-BR" sz="3800" dirty="0" smtClean="0">
                <a:cs typeface="Courier New" pitchFamily="49" charset="0"/>
              </a:rPr>
              <a:t>Contudo, </a:t>
            </a:r>
            <a:r>
              <a:rPr lang="pt-BR" sz="3800" dirty="0"/>
              <a:t>expandiu o significado da variável </a:t>
            </a:r>
            <a:r>
              <a:rPr lang="pt-BR" sz="3800" b="1" dirty="0" err="1"/>
              <a:t>register</a:t>
            </a:r>
            <a:r>
              <a:rPr lang="pt-BR" sz="3800" dirty="0"/>
              <a:t> e permitiu que ela fosse aplicada a qualquer tipo de dado. Com isso, o compilador tentará tornar o acesso a qualquer variável modificada por </a:t>
            </a:r>
            <a:r>
              <a:rPr lang="pt-BR" sz="3800" b="1" dirty="0" err="1"/>
              <a:t>register</a:t>
            </a:r>
            <a:r>
              <a:rPr lang="pt-BR" sz="3800" dirty="0"/>
              <a:t> tão rápido quanto possível. </a:t>
            </a:r>
            <a:endParaRPr lang="pt-BR" sz="3800" dirty="0" smtClean="0"/>
          </a:p>
          <a:p>
            <a:pPr algn="just"/>
            <a:endParaRPr lang="pt-BR" sz="3400" dirty="0"/>
          </a:p>
          <a:p>
            <a:pPr algn="just"/>
            <a:r>
              <a:rPr lang="pt-BR" sz="3800" dirty="0" smtClean="0"/>
              <a:t>Por </a:t>
            </a:r>
            <a:r>
              <a:rPr lang="pt-BR" sz="3800" dirty="0"/>
              <a:t>exemplo:</a:t>
            </a:r>
          </a:p>
          <a:p>
            <a:pPr marL="400050" lvl="1" indent="0">
              <a:buNone/>
            </a:pPr>
            <a:r>
              <a:rPr lang="en-US" sz="3300" dirty="0">
                <a:latin typeface="Courier New" pitchFamily="49" charset="0"/>
                <a:cs typeface="Courier New" pitchFamily="49" charset="0"/>
              </a:rPr>
              <a:t>register </a:t>
            </a:r>
            <a:r>
              <a:rPr lang="en-US" sz="33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3300" dirty="0">
                <a:latin typeface="Courier New" pitchFamily="49" charset="0"/>
                <a:cs typeface="Courier New" pitchFamily="49" charset="0"/>
              </a:rPr>
              <a:t>{</a:t>
            </a:r>
            <a:endParaRPr lang="pt-BR" sz="33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en-US" sz="3300" dirty="0">
                <a:latin typeface="Courier New" pitchFamily="49" charset="0"/>
                <a:cs typeface="Courier New" pitchFamily="49" charset="0"/>
              </a:rPr>
              <a:t>		    </a:t>
            </a:r>
            <a:r>
              <a:rPr lang="en-US" sz="33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300" dirty="0">
                <a:latin typeface="Courier New" pitchFamily="49" charset="0"/>
                <a:cs typeface="Courier New" pitchFamily="49" charset="0"/>
              </a:rPr>
              <a:t> x;</a:t>
            </a:r>
            <a:endParaRPr lang="pt-BR" sz="33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en-US" sz="3300" dirty="0">
                <a:latin typeface="Courier New" pitchFamily="49" charset="0"/>
                <a:cs typeface="Courier New" pitchFamily="49" charset="0"/>
              </a:rPr>
              <a:t>		    char k;</a:t>
            </a:r>
            <a:endParaRPr lang="pt-BR" sz="33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en-US" sz="3300" dirty="0">
                <a:latin typeface="Courier New" pitchFamily="49" charset="0"/>
                <a:cs typeface="Courier New" pitchFamily="49" charset="0"/>
              </a:rPr>
              <a:t>		  </a:t>
            </a:r>
            <a:r>
              <a:rPr lang="pt-BR" sz="3300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pt-BR" sz="3300" dirty="0" err="1">
                <a:latin typeface="Courier New" pitchFamily="49" charset="0"/>
                <a:cs typeface="Courier New" pitchFamily="49" charset="0"/>
              </a:rPr>
              <a:t>var_composta</a:t>
            </a:r>
            <a:r>
              <a:rPr lang="pt-BR" sz="33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/>
            <a:endParaRPr lang="pt-BR" dirty="0" smtClean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38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pt-BR" dirty="0" err="1" smtClean="0">
                <a:cs typeface="Courier New" pitchFamily="49" charset="0"/>
              </a:rPr>
              <a:t>register</a:t>
            </a:r>
            <a:r>
              <a:rPr lang="pt-BR" dirty="0" smtClean="0">
                <a:cs typeface="Courier New" pitchFamily="49" charset="0"/>
              </a:rPr>
              <a:t>:</a:t>
            </a:r>
          </a:p>
          <a:p>
            <a:pPr lvl="1"/>
            <a:r>
              <a:rPr lang="pt-BR" dirty="0" smtClean="0">
                <a:cs typeface="Courier New" pitchFamily="49" charset="0"/>
              </a:rPr>
              <a:t>Como não há muitos registradores disponíveis na arquitetura CISC (e mesmo na RISC a quantidade nunca é suficiente), essa palavra reservada pode ser ignorada pelo computador;</a:t>
            </a:r>
          </a:p>
          <a:p>
            <a:pPr lvl="2" algn="just"/>
            <a:r>
              <a:rPr lang="pt-BR" dirty="0" smtClean="0">
                <a:cs typeface="Courier New" pitchFamily="49" charset="0"/>
              </a:rPr>
              <a:t>A área de pesquisa para o desenvolvimento de algoritmos de otimização nos compiladores para fazer o melhor uso possível dos registradores disponíveis é uma das que tem sido mais pesquisadas atualmente.</a:t>
            </a:r>
          </a:p>
          <a:p>
            <a:pPr lvl="1"/>
            <a:endParaRPr lang="pt-BR" dirty="0" smtClean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7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 para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46856" y="163934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(unsigned);</a:t>
            </a:r>
            <a:endParaRPr lang="pt-BR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unsigned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n; /* A princípio global para mostrar o esquema da memória */</a:t>
            </a:r>
          </a:p>
          <a:p>
            <a:pPr marL="0" indent="0">
              <a:buFont typeface="Arial" pitchFamily="34" charset="0"/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marL="0" indent="0">
              <a:buFont typeface="Arial" pitchFamily="34" charset="0"/>
              <a:buNone/>
            </a:pP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[])</a:t>
            </a:r>
            <a:endParaRPr lang="pt-BR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pt-BR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("%u", &amp;n);    </a:t>
            </a:r>
          </a:p>
          <a:p>
            <a:pPr marL="0" indent="0">
              <a:buFont typeface="Arial" pitchFamily="34" charset="0"/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("%u", Fatorial(n));</a:t>
            </a:r>
          </a:p>
          <a:p>
            <a:pPr marL="0" indent="0">
              <a:buFont typeface="Arial" pitchFamily="34" charset="0"/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marL="0" indent="0">
              <a:buFont typeface="Arial" pitchFamily="34" charset="0"/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 </a:t>
            </a:r>
            <a:endParaRPr lang="pt-BR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(unsigned n)</a:t>
            </a:r>
            <a:endParaRPr lang="pt-BR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{   </a:t>
            </a:r>
            <a:endParaRPr lang="pt-BR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 if (!n) return(1);  </a:t>
            </a:r>
          </a:p>
          <a:p>
            <a:pPr marL="0" indent="0">
              <a:buFont typeface="Arial" pitchFamily="34" charset="0"/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 else return( n * 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(n-1) );</a:t>
            </a:r>
            <a:endParaRPr lang="pt-BR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sz="3600" dirty="0" smtClean="0">
              <a:latin typeface="Courier New" pitchFamily="49" charset="0"/>
              <a:cs typeface="Courier New" pitchFamily="49" charset="0"/>
            </a:endParaRP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12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[])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short unsigned 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//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bits – de 0 a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65535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fat;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//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32 bits – de 0 a 4294967295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 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&amp;n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1;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if(n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1) 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n;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1;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--)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fat *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fat);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80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Faça um programa que calcule o fatorial de um número de modo iterativo em C.</a:t>
            </a:r>
          </a:p>
          <a:p>
            <a:pPr lvl="1" algn="just"/>
            <a:r>
              <a:rPr lang="pt-BR" dirty="0" smtClean="0"/>
              <a:t>Lembrete: </a:t>
            </a:r>
          </a:p>
          <a:p>
            <a:pPr lvl="2" algn="just"/>
            <a:r>
              <a:rPr lang="pt-BR" dirty="0" smtClean="0"/>
              <a:t>Fatorial (n) = n * (n-1) * (n-2) *...* 1</a:t>
            </a:r>
          </a:p>
          <a:p>
            <a:pPr lvl="2" algn="just"/>
            <a:r>
              <a:rPr lang="pt-BR" dirty="0" smtClean="0"/>
              <a:t>Fatorial(0) = 1</a:t>
            </a:r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 smtClean="0">
                <a:solidFill>
                  <a:srgbClr val="FFFF00"/>
                </a:solidFill>
              </a:rPr>
              <a:t>10 minutos para fazer!</a:t>
            </a:r>
            <a:endParaRPr lang="pt-B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33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(unsigned);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3600" dirty="0" err="1">
                <a:latin typeface="Courier New" pitchFamily="49" charset="0"/>
                <a:cs typeface="Courier New" pitchFamily="49" charset="0"/>
              </a:rPr>
              <a:t>unsigned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 n; /* A princípio global para mostrar o esquema da memória */</a:t>
            </a:r>
          </a:p>
          <a:p>
            <a:pPr marL="0" indent="0">
              <a:buNone/>
            </a:pPr>
            <a:r>
              <a:rPr lang="pt-BR" sz="3600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marL="0" indent="0">
              <a:buNone/>
            </a:pP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[])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{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("%u", &amp;n);    </a:t>
            </a: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("%u", Fatorial(n));</a:t>
            </a: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0;</a:t>
            </a: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}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 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(unsigned n)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{   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(!n) return(1);  </a:t>
            </a:r>
            <a:endParaRPr lang="en-US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else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 n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(n-1) );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}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67544" y="1484784"/>
            <a:ext cx="8653082" cy="3456384"/>
            <a:chOff x="467544" y="1484784"/>
            <a:chExt cx="8653082" cy="3456384"/>
          </a:xfrm>
        </p:grpSpPr>
        <p:sp>
          <p:nvSpPr>
            <p:cNvPr id="4" name="Retângulo 3"/>
            <p:cNvSpPr/>
            <p:nvPr/>
          </p:nvSpPr>
          <p:spPr>
            <a:xfrm>
              <a:off x="467544" y="1484784"/>
              <a:ext cx="3600400" cy="43204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Pergaminho vertical 6"/>
            <p:cNvSpPr/>
            <p:nvPr/>
          </p:nvSpPr>
          <p:spPr>
            <a:xfrm>
              <a:off x="3287978" y="1916832"/>
              <a:ext cx="5832648" cy="3024336"/>
            </a:xfrm>
            <a:prstGeom prst="verticalScroll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342900" indent="-342900" algn="just">
                <a:buFont typeface="Wingdings" pitchFamily="2" charset="2"/>
                <a:buChar char="Ø"/>
              </a:pPr>
              <a:r>
                <a:rPr lang="pt-BR" sz="2000" b="1" dirty="0" smtClean="0">
                  <a:solidFill>
                    <a:schemeClr val="bg1"/>
                  </a:solidFill>
                </a:rPr>
                <a:t>Notar que não precisa colocar um nome de variável para o parâmetro, quando se está declarando só o cabeçalho da função.</a:t>
              </a:r>
            </a:p>
            <a:p>
              <a:pPr marL="342900" indent="-342900" algn="just">
                <a:buFont typeface="Wingdings" pitchFamily="2" charset="2"/>
                <a:buChar char="Ø"/>
              </a:pPr>
              <a:endParaRPr lang="pt-BR" sz="2000" b="1" dirty="0">
                <a:solidFill>
                  <a:schemeClr val="bg1"/>
                </a:solidFill>
              </a:endParaRPr>
            </a:p>
            <a:p>
              <a:pPr marL="342900" indent="-342900" algn="just">
                <a:buFont typeface="Wingdings" pitchFamily="2" charset="2"/>
                <a:buChar char="Ø"/>
              </a:pPr>
              <a:r>
                <a:rPr lang="pt-BR" sz="2000" b="1" dirty="0" smtClean="0">
                  <a:solidFill>
                    <a:schemeClr val="bg1"/>
                  </a:solidFill>
                </a:rPr>
                <a:t>A função do cabeçalho é indicar o tipo de retorno e os tipos esperados como parâmetros!</a:t>
              </a:r>
              <a:endParaRPr lang="pt-BR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584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(unsigned);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3600" dirty="0" err="1">
                <a:latin typeface="Courier New" pitchFamily="49" charset="0"/>
                <a:cs typeface="Courier New" pitchFamily="49" charset="0"/>
              </a:rPr>
              <a:t>unsigned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 n; /* A princípio global para mostrar o esquema da memória */</a:t>
            </a:r>
          </a:p>
          <a:p>
            <a:pPr marL="0" indent="0">
              <a:buNone/>
            </a:pPr>
            <a:r>
              <a:rPr lang="pt-BR" sz="3600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marL="0" indent="0">
              <a:buNone/>
            </a:pP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[])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{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("%u", &amp;n);    </a:t>
            </a: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("%u", Fatorial(n));</a:t>
            </a: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0;</a:t>
            </a: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}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 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(unsigned n)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{   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(!n) return(1);  </a:t>
            </a:r>
            <a:endParaRPr lang="en-US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else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 n * 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(n-1) );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}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323528" y="1916832"/>
            <a:ext cx="7488832" cy="2808312"/>
            <a:chOff x="323528" y="1916832"/>
            <a:chExt cx="7488832" cy="2808312"/>
          </a:xfrm>
        </p:grpSpPr>
        <p:grpSp>
          <p:nvGrpSpPr>
            <p:cNvPr id="6" name="Grupo 5"/>
            <p:cNvGrpSpPr/>
            <p:nvPr/>
          </p:nvGrpSpPr>
          <p:grpSpPr>
            <a:xfrm>
              <a:off x="323528" y="1916832"/>
              <a:ext cx="7488832" cy="2232248"/>
              <a:chOff x="-180528" y="2564904"/>
              <a:chExt cx="7488832" cy="2232248"/>
            </a:xfrm>
          </p:grpSpPr>
          <p:sp>
            <p:nvSpPr>
              <p:cNvPr id="4" name="Retângulo 3"/>
              <p:cNvSpPr/>
              <p:nvPr/>
            </p:nvSpPr>
            <p:spPr>
              <a:xfrm>
                <a:off x="-180528" y="2564904"/>
                <a:ext cx="1656184" cy="432048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7" name="Pergaminho vertical 6"/>
              <p:cNvSpPr/>
              <p:nvPr/>
            </p:nvSpPr>
            <p:spPr>
              <a:xfrm>
                <a:off x="1475656" y="2564904"/>
                <a:ext cx="5832648" cy="2232248"/>
              </a:xfrm>
              <a:prstGeom prst="verticalScroll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342900" indent="-342900" algn="just">
                  <a:buFont typeface="Wingdings" pitchFamily="2" charset="2"/>
                  <a:buChar char="Ø"/>
                </a:pPr>
                <a:r>
                  <a:rPr lang="pt-BR" sz="2000" b="1" dirty="0" smtClean="0">
                    <a:solidFill>
                      <a:schemeClr val="bg1"/>
                    </a:solidFill>
                  </a:rPr>
                  <a:t>Duas variáveis distintas:</a:t>
                </a:r>
              </a:p>
              <a:p>
                <a:pPr marL="800100" lvl="1" indent="-342900" algn="just">
                  <a:buFont typeface="Arial" pitchFamily="34" charset="0"/>
                  <a:buChar char="•"/>
                </a:pPr>
                <a:endParaRPr lang="pt-BR" sz="2000" b="1" dirty="0" smtClean="0">
                  <a:solidFill>
                    <a:schemeClr val="bg1"/>
                  </a:solidFill>
                </a:endParaRPr>
              </a:p>
              <a:p>
                <a:pPr marL="800100" lvl="1" indent="-342900" algn="just">
                  <a:buFont typeface="Arial" pitchFamily="34" charset="0"/>
                  <a:buChar char="•"/>
                </a:pPr>
                <a:r>
                  <a:rPr lang="pt-BR" sz="2000" b="1" dirty="0" smtClean="0">
                    <a:solidFill>
                      <a:schemeClr val="bg1"/>
                    </a:solidFill>
                  </a:rPr>
                  <a:t>Variável global;</a:t>
                </a:r>
              </a:p>
              <a:p>
                <a:pPr marL="800100" lvl="1" indent="-342900" algn="just">
                  <a:buFont typeface="Arial" pitchFamily="34" charset="0"/>
                  <a:buChar char="•"/>
                </a:pPr>
                <a:endParaRPr lang="pt-BR" sz="2000" b="1" dirty="0" smtClean="0">
                  <a:solidFill>
                    <a:schemeClr val="bg1"/>
                  </a:solidFill>
                </a:endParaRPr>
              </a:p>
              <a:p>
                <a:pPr marL="800100" lvl="1" indent="-342900" algn="just">
                  <a:buFont typeface="Arial" pitchFamily="34" charset="0"/>
                  <a:buChar char="•"/>
                </a:pPr>
                <a:r>
                  <a:rPr lang="pt-BR" sz="2000" b="1" dirty="0" smtClean="0">
                    <a:solidFill>
                      <a:schemeClr val="bg1"/>
                    </a:solidFill>
                  </a:rPr>
                  <a:t>Parâmetro da função: variável local.</a:t>
                </a:r>
              </a:p>
            </p:txBody>
          </p:sp>
        </p:grpSp>
        <p:sp>
          <p:nvSpPr>
            <p:cNvPr id="8" name="Retângulo 7"/>
            <p:cNvSpPr/>
            <p:nvPr/>
          </p:nvSpPr>
          <p:spPr>
            <a:xfrm>
              <a:off x="2843808" y="4293096"/>
              <a:ext cx="1656184" cy="43204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94435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 - execução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70086" y="1472104"/>
            <a:ext cx="8229600" cy="555729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(unsigned);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3600" dirty="0" err="1">
                <a:latin typeface="Courier New" pitchFamily="49" charset="0"/>
                <a:cs typeface="Courier New" pitchFamily="49" charset="0"/>
              </a:rPr>
              <a:t>unsigned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 n; /* A princípio global para mostrar o esquema da memória */</a:t>
            </a:r>
          </a:p>
          <a:p>
            <a:pPr marL="0" indent="0">
              <a:buNone/>
            </a:pPr>
            <a:r>
              <a:rPr lang="pt-BR" sz="3600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marL="0" indent="0">
              <a:buNone/>
            </a:pP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[])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{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("%u", &amp;n);    </a:t>
            </a: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("%u", Fatorial(n));</a:t>
            </a: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0;</a:t>
            </a: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}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 </a:t>
            </a:r>
            <a:endParaRPr lang="en-US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(unsigned n)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{   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(!n) return(1);  </a:t>
            </a:r>
            <a:endParaRPr lang="en-US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else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 n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(n-1) );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565168" y="1484646"/>
            <a:ext cx="3320852" cy="369332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Suponha n = 3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5705679" y="1868046"/>
            <a:ext cx="3104828" cy="4801314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err="1" smtClean="0"/>
              <a:t>printf</a:t>
            </a:r>
            <a:r>
              <a:rPr lang="pt-BR" dirty="0" smtClean="0"/>
              <a:t>(“%u”, Fatorial(3));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10" name="CaixaDeTexto 9"/>
          <p:cNvSpPr txBox="1"/>
          <p:nvPr/>
        </p:nvSpPr>
        <p:spPr>
          <a:xfrm>
            <a:off x="5868144" y="2197883"/>
            <a:ext cx="2895042" cy="3970318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n = 3 </a:t>
            </a:r>
          </a:p>
          <a:p>
            <a:r>
              <a:rPr lang="pt-BR" dirty="0" err="1" smtClean="0"/>
              <a:t>return</a:t>
            </a:r>
            <a:r>
              <a:rPr lang="pt-BR" dirty="0" smtClean="0"/>
              <a:t> (3 * Fatorial (2));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11" name="CaixaDeTexto 10"/>
          <p:cNvSpPr txBox="1"/>
          <p:nvPr/>
        </p:nvSpPr>
        <p:spPr>
          <a:xfrm>
            <a:off x="5971356" y="2775177"/>
            <a:ext cx="2728330" cy="29238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n = 2</a:t>
            </a:r>
          </a:p>
          <a:p>
            <a:r>
              <a:rPr lang="pt-BR" dirty="0" err="1"/>
              <a:t>r</a:t>
            </a:r>
            <a:r>
              <a:rPr lang="pt-BR" dirty="0" err="1" smtClean="0"/>
              <a:t>eturn</a:t>
            </a:r>
            <a:r>
              <a:rPr lang="pt-BR" dirty="0" smtClean="0"/>
              <a:t> (2 * Fatorial(1));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sz="1100" dirty="0" smtClean="0"/>
          </a:p>
          <a:p>
            <a:endParaRPr lang="pt-BR" sz="1100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12" name="CaixaDeTexto 11"/>
          <p:cNvSpPr txBox="1"/>
          <p:nvPr/>
        </p:nvSpPr>
        <p:spPr>
          <a:xfrm>
            <a:off x="6058172" y="3367274"/>
            <a:ext cx="2527214" cy="1754326"/>
          </a:xfrm>
          <a:prstGeom prst="rect">
            <a:avLst/>
          </a:prstGeom>
          <a:solidFill>
            <a:schemeClr val="bg2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n</a:t>
            </a:r>
            <a:r>
              <a:rPr lang="pt-BR" dirty="0" smtClean="0"/>
              <a:t> = 1</a:t>
            </a:r>
          </a:p>
          <a:p>
            <a:r>
              <a:rPr lang="pt-BR" dirty="0" err="1"/>
              <a:t>r</a:t>
            </a:r>
            <a:r>
              <a:rPr lang="pt-BR" dirty="0" err="1" smtClean="0"/>
              <a:t>eturn</a:t>
            </a:r>
            <a:r>
              <a:rPr lang="pt-BR" dirty="0" smtClean="0"/>
              <a:t> (1 * Fatorial(0));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6209614" y="3992796"/>
            <a:ext cx="2157996" cy="646331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n</a:t>
            </a:r>
            <a:r>
              <a:rPr lang="pt-BR" dirty="0" smtClean="0"/>
              <a:t> = 0</a:t>
            </a:r>
          </a:p>
          <a:p>
            <a:r>
              <a:rPr lang="pt-BR" dirty="0" err="1"/>
              <a:t>r</a:t>
            </a:r>
            <a:r>
              <a:rPr lang="pt-BR" dirty="0" err="1" smtClean="0"/>
              <a:t>eturn</a:t>
            </a:r>
            <a:r>
              <a:rPr lang="pt-BR" dirty="0" smtClean="0"/>
              <a:t> (1);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6111138" y="4724132"/>
            <a:ext cx="2088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err="1" smtClean="0"/>
              <a:t>return</a:t>
            </a:r>
            <a:r>
              <a:rPr lang="pt-BR" dirty="0" smtClean="0"/>
              <a:t> (1*1);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6041476" y="5249144"/>
            <a:ext cx="2088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err="1" smtClean="0"/>
              <a:t>return</a:t>
            </a:r>
            <a:r>
              <a:rPr lang="pt-BR" dirty="0" smtClean="0"/>
              <a:t> (2*1);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5971356" y="5826937"/>
            <a:ext cx="2088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err="1" smtClean="0"/>
              <a:t>return</a:t>
            </a:r>
            <a:r>
              <a:rPr lang="pt-BR" dirty="0" smtClean="0"/>
              <a:t> (3 * 2);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5868144" y="6244065"/>
            <a:ext cx="20882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err="1" smtClean="0"/>
              <a:t>printf</a:t>
            </a:r>
            <a:r>
              <a:rPr lang="pt-BR" dirty="0" smtClean="0"/>
              <a:t>(“%u”, 6);</a:t>
            </a:r>
          </a:p>
        </p:txBody>
      </p:sp>
    </p:spTree>
    <p:extLst>
      <p:ext uri="{BB962C8B-B14F-4D97-AF65-F5344CB8AC3E}">
        <p14:creationId xmlns:p14="http://schemas.microsoft.com/office/powerpoint/2010/main" val="106941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6" grpId="0" animBg="1"/>
      <p:bldP spid="17" grpId="0"/>
      <p:bldP spid="18" grpId="0"/>
      <p:bldP spid="19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191494" y="1391827"/>
            <a:ext cx="461699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Esquema da memória</a:t>
            </a:r>
            <a:endParaRPr lang="pt-BR" sz="28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467545" y="2067813"/>
            <a:ext cx="5472608" cy="1477328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  <a:cs typeface="Courier New" pitchFamily="49" charset="0"/>
              </a:rPr>
              <a:t>Código do Programa</a:t>
            </a:r>
          </a:p>
          <a:p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(“%u”, &amp;n);</a:t>
            </a:r>
          </a:p>
          <a:p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(“%u”, Fatorial(n));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if (!n) return(1);  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else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return(n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*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(n-1)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 smtClean="0"/>
          </a:p>
        </p:txBody>
      </p:sp>
      <p:cxnSp>
        <p:nvCxnSpPr>
          <p:cNvPr id="6" name="Conector de seta reta 5"/>
          <p:cNvCxnSpPr>
            <a:endCxn id="21" idx="1"/>
          </p:cNvCxnSpPr>
          <p:nvPr/>
        </p:nvCxnSpPr>
        <p:spPr>
          <a:xfrm>
            <a:off x="5940153" y="2436255"/>
            <a:ext cx="42970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/>
          <p:cNvSpPr/>
          <p:nvPr/>
        </p:nvSpPr>
        <p:spPr>
          <a:xfrm>
            <a:off x="107504" y="1929552"/>
            <a:ext cx="8784976" cy="4837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6369862" y="2082312"/>
            <a:ext cx="2519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Memória baixa </a:t>
            </a:r>
          </a:p>
          <a:p>
            <a:pPr algn="ctr"/>
            <a:r>
              <a:rPr lang="pt-BR" sz="2000" b="1" dirty="0" smtClean="0"/>
              <a:t>(menor endereço)</a:t>
            </a:r>
            <a:endParaRPr lang="pt-BR" sz="2000" b="1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467544" y="3717032"/>
            <a:ext cx="5472608" cy="1477328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Dados do Programa</a:t>
            </a:r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</p:txBody>
      </p:sp>
      <p:cxnSp>
        <p:nvCxnSpPr>
          <p:cNvPr id="25" name="Conector de seta reta 24"/>
          <p:cNvCxnSpPr>
            <a:stCxn id="27" idx="3"/>
          </p:cNvCxnSpPr>
          <p:nvPr/>
        </p:nvCxnSpPr>
        <p:spPr>
          <a:xfrm>
            <a:off x="5752264" y="4263706"/>
            <a:ext cx="40274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6156176" y="4062330"/>
            <a:ext cx="251906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Dados inicializados</a:t>
            </a:r>
            <a:endParaRPr lang="pt-BR" sz="2000" b="1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549147" y="4079040"/>
            <a:ext cx="5203117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pt-BR" dirty="0" smtClean="0"/>
          </a:p>
        </p:txBody>
      </p:sp>
      <p:cxnSp>
        <p:nvCxnSpPr>
          <p:cNvPr id="31" name="Conector de seta reta 30"/>
          <p:cNvCxnSpPr>
            <a:stCxn id="33" idx="3"/>
          </p:cNvCxnSpPr>
          <p:nvPr/>
        </p:nvCxnSpPr>
        <p:spPr>
          <a:xfrm flipV="1">
            <a:off x="5752263" y="4771166"/>
            <a:ext cx="402744" cy="769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6181039" y="4563417"/>
            <a:ext cx="2686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Dados não inicializados</a:t>
            </a:r>
            <a:endParaRPr lang="pt-BR" sz="2000" b="1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549146" y="4594195"/>
            <a:ext cx="5203117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err="1" smtClean="0"/>
              <a:t>unsigned</a:t>
            </a:r>
            <a:r>
              <a:rPr lang="pt-BR" dirty="0" smtClean="0"/>
              <a:t> n; /* variável global */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481027" y="5346760"/>
            <a:ext cx="5472608" cy="369332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Memória </a:t>
            </a:r>
            <a:r>
              <a:rPr lang="pt-BR" b="1" dirty="0" err="1" smtClean="0">
                <a:solidFill>
                  <a:srgbClr val="FFFF00"/>
                </a:solidFill>
              </a:rPr>
              <a:t>Alocável</a:t>
            </a:r>
            <a:endParaRPr lang="pt-BR" b="1" dirty="0" smtClean="0">
              <a:solidFill>
                <a:srgbClr val="FFFF00"/>
              </a:solidFill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497348" y="6300028"/>
            <a:ext cx="5472608" cy="369332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Pilha do Programa</a:t>
            </a:r>
          </a:p>
        </p:txBody>
      </p:sp>
      <p:cxnSp>
        <p:nvCxnSpPr>
          <p:cNvPr id="40" name="Conector de seta reta 39"/>
          <p:cNvCxnSpPr>
            <a:stCxn id="38" idx="0"/>
          </p:cNvCxnSpPr>
          <p:nvPr/>
        </p:nvCxnSpPr>
        <p:spPr>
          <a:xfrm flipV="1">
            <a:off x="3233652" y="6021288"/>
            <a:ext cx="0" cy="27874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de seta reta 43"/>
          <p:cNvCxnSpPr>
            <a:stCxn id="37" idx="2"/>
          </p:cNvCxnSpPr>
          <p:nvPr/>
        </p:nvCxnSpPr>
        <p:spPr>
          <a:xfrm>
            <a:off x="3217331" y="5716092"/>
            <a:ext cx="8160" cy="30055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de seta reta 45"/>
          <p:cNvCxnSpPr>
            <a:endCxn id="47" idx="1"/>
          </p:cNvCxnSpPr>
          <p:nvPr/>
        </p:nvCxnSpPr>
        <p:spPr>
          <a:xfrm>
            <a:off x="5963280" y="6488916"/>
            <a:ext cx="42970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aixaDeTexto 46"/>
          <p:cNvSpPr txBox="1"/>
          <p:nvPr/>
        </p:nvSpPr>
        <p:spPr>
          <a:xfrm>
            <a:off x="6392989" y="6134973"/>
            <a:ext cx="2519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Memória alta </a:t>
            </a:r>
          </a:p>
          <a:p>
            <a:pPr algn="ctr"/>
            <a:r>
              <a:rPr lang="pt-BR" sz="2000" b="1" dirty="0" smtClean="0"/>
              <a:t>(maior  endereço)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36543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67545" y="2067813"/>
            <a:ext cx="5472608" cy="1477328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  <a:cs typeface="Courier New" pitchFamily="49" charset="0"/>
              </a:rPr>
              <a:t>Código do Programa</a:t>
            </a:r>
          </a:p>
          <a:p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(“%u”, &amp;n);</a:t>
            </a:r>
          </a:p>
          <a:p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(“%u”, Fatorial(n));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if (!n) return(1);  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   else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return(n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*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(n-1)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 smtClean="0"/>
          </a:p>
        </p:txBody>
      </p:sp>
      <p:cxnSp>
        <p:nvCxnSpPr>
          <p:cNvPr id="6" name="Conector de seta reta 5"/>
          <p:cNvCxnSpPr>
            <a:endCxn id="21" idx="1"/>
          </p:cNvCxnSpPr>
          <p:nvPr/>
        </p:nvCxnSpPr>
        <p:spPr>
          <a:xfrm>
            <a:off x="5940153" y="2436255"/>
            <a:ext cx="42970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/>
          <p:cNvSpPr/>
          <p:nvPr/>
        </p:nvSpPr>
        <p:spPr>
          <a:xfrm>
            <a:off x="467545" y="3789040"/>
            <a:ext cx="770485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pt-BR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pt-BR" sz="2400" dirty="0" smtClean="0"/>
              <a:t>Não é modificada durante a execução do programa: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400" dirty="0" smtClean="0"/>
              <a:t>A não ser por código de vírus.</a:t>
            </a:r>
            <a:endParaRPr lang="pt-BR" sz="24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6369862" y="2082312"/>
            <a:ext cx="2519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Memória baixa </a:t>
            </a:r>
          </a:p>
          <a:p>
            <a:pPr algn="ctr"/>
            <a:r>
              <a:rPr lang="pt-BR" sz="2000" b="1" dirty="0" smtClean="0"/>
              <a:t>(menor endereço)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06859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67545" y="3789040"/>
            <a:ext cx="7704856" cy="2376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Wingdings" pitchFamily="2" charset="2"/>
              <a:buChar char="Ø"/>
            </a:pPr>
            <a:r>
              <a:rPr lang="pt-BR" sz="2400" dirty="0" smtClean="0"/>
              <a:t>A área de dados inicializado também é chamada de BSB, ou </a:t>
            </a:r>
            <a:r>
              <a:rPr lang="pt-BR" sz="2400" i="1" dirty="0" err="1" smtClean="0"/>
              <a:t>Block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Started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Segment</a:t>
            </a:r>
            <a:r>
              <a:rPr lang="pt-BR" sz="2400" i="1" dirty="0" smtClean="0"/>
              <a:t>;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pt-BR" sz="2400" dirty="0"/>
              <a:t>O motivo para que os dados não-inicializados sejam armazenados juntos é que assim eles podem ser todos gerados de uma só vez (embora isso dependa do compilador).</a:t>
            </a:r>
          </a:p>
          <a:p>
            <a:pPr marL="800100" lvl="1" indent="-342900">
              <a:buFont typeface="Wingdings" pitchFamily="2" charset="2"/>
              <a:buChar char="Ø"/>
            </a:pPr>
            <a:endParaRPr lang="pt-BR" sz="2400" i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467544" y="1916832"/>
            <a:ext cx="5472608" cy="1477328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Dados do Programa</a:t>
            </a:r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</p:txBody>
      </p:sp>
      <p:cxnSp>
        <p:nvCxnSpPr>
          <p:cNvPr id="8" name="Conector de seta reta 7"/>
          <p:cNvCxnSpPr>
            <a:stCxn id="11" idx="3"/>
          </p:cNvCxnSpPr>
          <p:nvPr/>
        </p:nvCxnSpPr>
        <p:spPr>
          <a:xfrm>
            <a:off x="5752264" y="2463506"/>
            <a:ext cx="40274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6156176" y="2262130"/>
            <a:ext cx="251906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Dados inicializados</a:t>
            </a:r>
            <a:endParaRPr lang="pt-BR" sz="20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49147" y="2278840"/>
            <a:ext cx="5203117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pt-BR" dirty="0" smtClean="0"/>
          </a:p>
        </p:txBody>
      </p:sp>
      <p:cxnSp>
        <p:nvCxnSpPr>
          <p:cNvPr id="12" name="Conector de seta reta 11"/>
          <p:cNvCxnSpPr>
            <a:stCxn id="15" idx="3"/>
          </p:cNvCxnSpPr>
          <p:nvPr/>
        </p:nvCxnSpPr>
        <p:spPr>
          <a:xfrm flipV="1">
            <a:off x="5752263" y="2970966"/>
            <a:ext cx="402744" cy="769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6181039" y="2763217"/>
            <a:ext cx="2686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Dados não inicializados</a:t>
            </a:r>
            <a:endParaRPr lang="pt-BR" sz="2000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549146" y="2793995"/>
            <a:ext cx="5203117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err="1" smtClean="0"/>
              <a:t>unsigned</a:t>
            </a:r>
            <a:r>
              <a:rPr lang="pt-BR" dirty="0" smtClean="0"/>
              <a:t> n; /* variável global */</a:t>
            </a:r>
          </a:p>
        </p:txBody>
      </p:sp>
    </p:spTree>
    <p:extLst>
      <p:ext uri="{BB962C8B-B14F-4D97-AF65-F5344CB8AC3E}">
        <p14:creationId xmlns:p14="http://schemas.microsoft.com/office/powerpoint/2010/main" val="109033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67545" y="3634292"/>
            <a:ext cx="7704856" cy="30350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400" dirty="0" smtClean="0"/>
              <a:t>As variáveis armazenadas nessa área estarão ocupando espaço de memória durante toda a execução do programa.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pt-B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pt-BR" sz="2400" dirty="0"/>
              <a:t>Tipos de variáveis que são alocadas nesse bloco: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400" dirty="0"/>
              <a:t>Globais;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400" dirty="0"/>
              <a:t>Estruturas e vetores inicializados;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400" dirty="0"/>
              <a:t>Variáveis </a:t>
            </a:r>
            <a:r>
              <a:rPr lang="pt-BR" sz="2400" i="1" dirty="0" err="1" smtClean="0"/>
              <a:t>static</a:t>
            </a:r>
            <a:r>
              <a:rPr lang="pt-BR" sz="2400" i="1" dirty="0" smtClean="0"/>
              <a:t> </a:t>
            </a:r>
            <a:r>
              <a:rPr lang="pt-BR" sz="2400" smtClean="0"/>
              <a:t>(</a:t>
            </a:r>
            <a:r>
              <a:rPr lang="pt-BR" sz="2400" smtClean="0"/>
              <a:t>veremos </a:t>
            </a:r>
            <a:r>
              <a:rPr lang="pt-BR" sz="2400" dirty="0" smtClean="0"/>
              <a:t>com mais detalhes à frente).</a:t>
            </a:r>
            <a:endParaRPr lang="pt-BR" sz="2400" dirty="0"/>
          </a:p>
          <a:p>
            <a:pPr marL="342900" indent="-342900" algn="just">
              <a:buFont typeface="Wingdings" pitchFamily="2" charset="2"/>
              <a:buChar char="Ø"/>
            </a:pPr>
            <a:endParaRPr lang="pt-BR" sz="2400" i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467544" y="1916832"/>
            <a:ext cx="5472608" cy="1477328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Dados do Programa</a:t>
            </a:r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</p:txBody>
      </p:sp>
      <p:cxnSp>
        <p:nvCxnSpPr>
          <p:cNvPr id="8" name="Conector de seta reta 7"/>
          <p:cNvCxnSpPr>
            <a:stCxn id="11" idx="3"/>
          </p:cNvCxnSpPr>
          <p:nvPr/>
        </p:nvCxnSpPr>
        <p:spPr>
          <a:xfrm>
            <a:off x="5752264" y="2463506"/>
            <a:ext cx="40274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6156176" y="2262130"/>
            <a:ext cx="251906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Dados inicializados</a:t>
            </a:r>
            <a:endParaRPr lang="pt-BR" sz="20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49147" y="2278840"/>
            <a:ext cx="5203117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pt-BR" dirty="0" smtClean="0"/>
          </a:p>
        </p:txBody>
      </p:sp>
      <p:cxnSp>
        <p:nvCxnSpPr>
          <p:cNvPr id="12" name="Conector de seta reta 11"/>
          <p:cNvCxnSpPr>
            <a:stCxn id="15" idx="3"/>
          </p:cNvCxnSpPr>
          <p:nvPr/>
        </p:nvCxnSpPr>
        <p:spPr>
          <a:xfrm flipV="1">
            <a:off x="5752263" y="2970966"/>
            <a:ext cx="402744" cy="769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6181039" y="2763217"/>
            <a:ext cx="2686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Dados não inicializados</a:t>
            </a:r>
            <a:endParaRPr lang="pt-BR" sz="2000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549146" y="2793995"/>
            <a:ext cx="5203117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err="1" smtClean="0"/>
              <a:t>unsigned</a:t>
            </a:r>
            <a:r>
              <a:rPr lang="pt-BR" dirty="0" smtClean="0"/>
              <a:t> n; /* variável global */</a:t>
            </a:r>
          </a:p>
        </p:txBody>
      </p:sp>
    </p:spTree>
    <p:extLst>
      <p:ext uri="{BB962C8B-B14F-4D97-AF65-F5344CB8AC3E}">
        <p14:creationId xmlns:p14="http://schemas.microsoft.com/office/powerpoint/2010/main" val="76307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67545" y="3634292"/>
            <a:ext cx="7704856" cy="30350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400" dirty="0" smtClean="0"/>
              <a:t>As variáveis armazenadas nessa área estarão ocupando espaço de memória durante toda a execução do programa.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pt-B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pt-BR" sz="2400" dirty="0"/>
              <a:t>Tipos de variáveis que são alocadas nesse bloco: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400" dirty="0"/>
              <a:t>Globais;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400" dirty="0"/>
              <a:t>Estruturas e vetores inicializados;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400" dirty="0"/>
              <a:t>Variáveis </a:t>
            </a:r>
            <a:r>
              <a:rPr lang="pt-BR" sz="2400" i="1" dirty="0" err="1" smtClean="0"/>
              <a:t>static</a:t>
            </a:r>
            <a:r>
              <a:rPr lang="pt-BR" sz="2400" dirty="0" smtClean="0"/>
              <a:t>.</a:t>
            </a:r>
            <a:endParaRPr lang="pt-BR" sz="2400" dirty="0"/>
          </a:p>
          <a:p>
            <a:pPr marL="342900" indent="-342900" algn="just">
              <a:buFont typeface="Wingdings" pitchFamily="2" charset="2"/>
              <a:buChar char="Ø"/>
            </a:pPr>
            <a:endParaRPr lang="pt-BR" sz="2400" i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467544" y="1916832"/>
            <a:ext cx="5472608" cy="1477328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FF00"/>
                </a:solidFill>
              </a:rPr>
              <a:t>Dados do Programa</a:t>
            </a:r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</p:txBody>
      </p:sp>
      <p:cxnSp>
        <p:nvCxnSpPr>
          <p:cNvPr id="8" name="Conector de seta reta 7"/>
          <p:cNvCxnSpPr>
            <a:stCxn id="11" idx="3"/>
          </p:cNvCxnSpPr>
          <p:nvPr/>
        </p:nvCxnSpPr>
        <p:spPr>
          <a:xfrm>
            <a:off x="5752264" y="2463506"/>
            <a:ext cx="40274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6156176" y="2262130"/>
            <a:ext cx="251906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Dados inicializados</a:t>
            </a:r>
            <a:endParaRPr lang="pt-BR" sz="20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49147" y="2278840"/>
            <a:ext cx="5203117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pt-BR" dirty="0" smtClean="0"/>
          </a:p>
        </p:txBody>
      </p:sp>
      <p:cxnSp>
        <p:nvCxnSpPr>
          <p:cNvPr id="12" name="Conector de seta reta 11"/>
          <p:cNvCxnSpPr>
            <a:stCxn id="15" idx="3"/>
          </p:cNvCxnSpPr>
          <p:nvPr/>
        </p:nvCxnSpPr>
        <p:spPr>
          <a:xfrm flipV="1">
            <a:off x="5752263" y="2970966"/>
            <a:ext cx="402744" cy="769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6181039" y="2763217"/>
            <a:ext cx="2686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Dados não inicializados</a:t>
            </a:r>
            <a:endParaRPr lang="pt-BR" sz="2000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549146" y="2793995"/>
            <a:ext cx="5203117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err="1" smtClean="0"/>
              <a:t>unsigned</a:t>
            </a:r>
            <a:r>
              <a:rPr lang="pt-BR" dirty="0" smtClean="0"/>
              <a:t> n; /* variável global */</a:t>
            </a:r>
          </a:p>
        </p:txBody>
      </p:sp>
    </p:spTree>
    <p:extLst>
      <p:ext uri="{BB962C8B-B14F-4D97-AF65-F5344CB8AC3E}">
        <p14:creationId xmlns:p14="http://schemas.microsoft.com/office/powerpoint/2010/main" val="132035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54189" y="3562284"/>
            <a:ext cx="7704856" cy="18109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400" dirty="0"/>
              <a:t>Cresce do </a:t>
            </a:r>
            <a:r>
              <a:rPr lang="pt-BR" sz="2400" dirty="0" smtClean="0"/>
              <a:t>menor endereço </a:t>
            </a:r>
            <a:r>
              <a:rPr lang="pt-BR" sz="2400" dirty="0"/>
              <a:t>para o </a:t>
            </a:r>
            <a:r>
              <a:rPr lang="pt-BR" sz="2400" dirty="0" smtClean="0"/>
              <a:t>maior </a:t>
            </a:r>
            <a:r>
              <a:rPr lang="pt-BR" sz="2400" dirty="0"/>
              <a:t>endereço</a:t>
            </a:r>
            <a:r>
              <a:rPr lang="pt-BR" sz="2400" dirty="0" smtClean="0"/>
              <a:t>;</a:t>
            </a:r>
          </a:p>
          <a:p>
            <a:pPr algn="just"/>
            <a:endParaRPr lang="pt-BR" sz="2400" dirty="0" smtClean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400" dirty="0" smtClean="0"/>
              <a:t>É a memória que o programa aloca e </a:t>
            </a:r>
            <a:r>
              <a:rPr lang="pt-BR" sz="2400" dirty="0" err="1" smtClean="0"/>
              <a:t>desaloca</a:t>
            </a:r>
            <a:r>
              <a:rPr lang="pt-BR" sz="2400" dirty="0" smtClean="0"/>
              <a:t> em tempo de execução por meio das funções </a:t>
            </a:r>
            <a:r>
              <a:rPr lang="pt-BR" sz="2400" dirty="0" err="1" smtClean="0">
                <a:solidFill>
                  <a:srgbClr val="FFFF00"/>
                </a:solidFill>
              </a:rPr>
              <a:t>malloc</a:t>
            </a:r>
            <a:r>
              <a:rPr lang="pt-BR" sz="2400" dirty="0" smtClean="0">
                <a:solidFill>
                  <a:srgbClr val="FFFF00"/>
                </a:solidFill>
              </a:rPr>
              <a:t>()</a:t>
            </a:r>
            <a:r>
              <a:rPr lang="pt-BR" sz="2400" dirty="0" smtClean="0"/>
              <a:t> e </a:t>
            </a:r>
            <a:r>
              <a:rPr lang="pt-BR" sz="2400" dirty="0" err="1" smtClean="0">
                <a:solidFill>
                  <a:srgbClr val="FFFF00"/>
                </a:solidFill>
              </a:rPr>
              <a:t>free</a:t>
            </a:r>
            <a:r>
              <a:rPr lang="pt-BR" sz="2400" dirty="0" smtClean="0">
                <a:solidFill>
                  <a:srgbClr val="FFFF00"/>
                </a:solidFill>
              </a:rPr>
              <a:t>()</a:t>
            </a:r>
            <a:r>
              <a:rPr lang="pt-BR" sz="2400" dirty="0" smtClean="0"/>
              <a:t>;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pt-BR" sz="2400" dirty="0" smtClean="0"/>
          </a:p>
          <a:p>
            <a:pPr marL="342900" indent="-342900" algn="just">
              <a:buFont typeface="Wingdings" pitchFamily="2" charset="2"/>
              <a:buChar char="Ø"/>
            </a:pPr>
            <a:endParaRPr lang="pt-BR" sz="2400" dirty="0" smtClean="0"/>
          </a:p>
          <a:p>
            <a:pPr marL="342900" indent="-342900" algn="just">
              <a:buFont typeface="Wingdings" pitchFamily="2" charset="2"/>
              <a:buChar char="Ø"/>
            </a:pPr>
            <a:endParaRPr lang="pt-BR" sz="2400" dirty="0"/>
          </a:p>
          <a:p>
            <a:pPr marL="342900" indent="-342900" algn="just">
              <a:buFont typeface="Wingdings" pitchFamily="2" charset="2"/>
              <a:buChar char="Ø"/>
            </a:pPr>
            <a:endParaRPr lang="pt-BR" sz="2400" i="1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282524" y="1975480"/>
            <a:ext cx="5472608" cy="923330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r>
              <a:rPr lang="pt-BR" b="1" dirty="0" smtClean="0">
                <a:solidFill>
                  <a:srgbClr val="FFFF00"/>
                </a:solidFill>
              </a:rPr>
              <a:t>Memória </a:t>
            </a:r>
            <a:r>
              <a:rPr lang="pt-BR" b="1" dirty="0" err="1" smtClean="0">
                <a:solidFill>
                  <a:srgbClr val="FFFF00"/>
                </a:solidFill>
              </a:rPr>
              <a:t>Alocável</a:t>
            </a:r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</p:txBody>
      </p:sp>
      <p:cxnSp>
        <p:nvCxnSpPr>
          <p:cNvPr id="25" name="Conector de seta reta 24"/>
          <p:cNvCxnSpPr>
            <a:stCxn id="24" idx="2"/>
          </p:cNvCxnSpPr>
          <p:nvPr/>
        </p:nvCxnSpPr>
        <p:spPr>
          <a:xfrm>
            <a:off x="3018828" y="2898810"/>
            <a:ext cx="4042" cy="3861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/>
          <p:nvPr/>
        </p:nvCxnSpPr>
        <p:spPr>
          <a:xfrm>
            <a:off x="5783732" y="1998794"/>
            <a:ext cx="42970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/>
          <p:cNvSpPr txBox="1"/>
          <p:nvPr/>
        </p:nvSpPr>
        <p:spPr>
          <a:xfrm>
            <a:off x="5986681" y="1644851"/>
            <a:ext cx="2519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Memória baixa </a:t>
            </a:r>
          </a:p>
          <a:p>
            <a:pPr algn="ctr"/>
            <a:r>
              <a:rPr lang="pt-BR" sz="2000" b="1" dirty="0" smtClean="0"/>
              <a:t>(menor endereço)</a:t>
            </a:r>
            <a:endParaRPr lang="pt-BR" sz="2000" b="1" dirty="0"/>
          </a:p>
        </p:txBody>
      </p:sp>
      <p:cxnSp>
        <p:nvCxnSpPr>
          <p:cNvPr id="28" name="Conector de seta reta 27"/>
          <p:cNvCxnSpPr/>
          <p:nvPr/>
        </p:nvCxnSpPr>
        <p:spPr>
          <a:xfrm>
            <a:off x="5771827" y="2875496"/>
            <a:ext cx="42970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5961667" y="2521553"/>
            <a:ext cx="2519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Memória alta </a:t>
            </a:r>
          </a:p>
          <a:p>
            <a:pPr algn="ctr"/>
            <a:r>
              <a:rPr lang="pt-BR" sz="2000" b="1" dirty="0" smtClean="0"/>
              <a:t>(maior  endereço)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245884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54189" y="3562284"/>
            <a:ext cx="7704856" cy="2747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400" dirty="0"/>
              <a:t>Cresce do </a:t>
            </a:r>
            <a:r>
              <a:rPr lang="pt-BR" sz="2400" dirty="0" smtClean="0"/>
              <a:t>maior para o menor endereço;</a:t>
            </a:r>
          </a:p>
          <a:p>
            <a:pPr algn="just"/>
            <a:endParaRPr lang="pt-B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pt-BR" sz="2400" dirty="0"/>
              <a:t>Tipos de variáveis que são alocadas nesse bloco: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400" dirty="0" smtClean="0"/>
              <a:t>Variáveis automáticas;</a:t>
            </a:r>
            <a:endParaRPr lang="pt-BR" sz="2400" dirty="0"/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400" dirty="0" smtClean="0"/>
              <a:t>Parâmetros de funções;</a:t>
            </a:r>
            <a:endParaRPr lang="pt-BR" sz="2400" dirty="0"/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400" dirty="0" smtClean="0"/>
              <a:t>Endereços de retorno.</a:t>
            </a:r>
            <a:endParaRPr lang="pt-BR" sz="2400" dirty="0"/>
          </a:p>
          <a:p>
            <a:pPr marL="342900" indent="-342900" algn="just">
              <a:buFont typeface="Wingdings" pitchFamily="2" charset="2"/>
              <a:buChar char="Ø"/>
            </a:pPr>
            <a:endParaRPr lang="pt-BR" sz="2400" dirty="0" smtClean="0"/>
          </a:p>
          <a:p>
            <a:pPr marL="342900" indent="-342900" algn="just">
              <a:buFont typeface="Wingdings" pitchFamily="2" charset="2"/>
              <a:buChar char="Ø"/>
            </a:pPr>
            <a:endParaRPr lang="pt-BR" sz="2400" dirty="0"/>
          </a:p>
          <a:p>
            <a:pPr marL="342900" indent="-342900" algn="just">
              <a:buFont typeface="Wingdings" pitchFamily="2" charset="2"/>
              <a:buChar char="Ø"/>
            </a:pPr>
            <a:endParaRPr lang="pt-BR" sz="2400" i="1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282524" y="1975480"/>
            <a:ext cx="5472608" cy="923330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BR" b="1" dirty="0" smtClean="0">
              <a:solidFill>
                <a:srgbClr val="FFFF00"/>
              </a:solidFill>
            </a:endParaRPr>
          </a:p>
          <a:p>
            <a:pPr algn="ctr"/>
            <a:r>
              <a:rPr lang="pt-BR" b="1" dirty="0" smtClean="0">
                <a:solidFill>
                  <a:srgbClr val="FFFF00"/>
                </a:solidFill>
              </a:rPr>
              <a:t>Pilha do Programa</a:t>
            </a:r>
            <a:endParaRPr lang="pt-BR" b="1" dirty="0">
              <a:solidFill>
                <a:srgbClr val="FFFF00"/>
              </a:solidFill>
            </a:endParaRPr>
          </a:p>
          <a:p>
            <a:pPr algn="ctr"/>
            <a:endParaRPr lang="pt-BR" b="1" dirty="0" smtClean="0">
              <a:solidFill>
                <a:srgbClr val="FFFF00"/>
              </a:solidFill>
            </a:endParaRPr>
          </a:p>
        </p:txBody>
      </p:sp>
      <p:cxnSp>
        <p:nvCxnSpPr>
          <p:cNvPr id="25" name="Conector de seta reta 24"/>
          <p:cNvCxnSpPr/>
          <p:nvPr/>
        </p:nvCxnSpPr>
        <p:spPr>
          <a:xfrm rot="10800000">
            <a:off x="3018828" y="1553354"/>
            <a:ext cx="4042" cy="3861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/>
          <p:nvPr/>
        </p:nvCxnSpPr>
        <p:spPr>
          <a:xfrm>
            <a:off x="5783732" y="1998794"/>
            <a:ext cx="42970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/>
          <p:cNvSpPr txBox="1"/>
          <p:nvPr/>
        </p:nvSpPr>
        <p:spPr>
          <a:xfrm>
            <a:off x="5986681" y="1644851"/>
            <a:ext cx="2519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Memória baixa </a:t>
            </a:r>
          </a:p>
          <a:p>
            <a:pPr algn="ctr"/>
            <a:r>
              <a:rPr lang="pt-BR" sz="2000" b="1" dirty="0" smtClean="0"/>
              <a:t>(menor endereço)</a:t>
            </a:r>
            <a:endParaRPr lang="pt-BR" sz="2000" b="1" dirty="0"/>
          </a:p>
        </p:txBody>
      </p:sp>
      <p:cxnSp>
        <p:nvCxnSpPr>
          <p:cNvPr id="28" name="Conector de seta reta 27"/>
          <p:cNvCxnSpPr/>
          <p:nvPr/>
        </p:nvCxnSpPr>
        <p:spPr>
          <a:xfrm>
            <a:off x="5771827" y="2875496"/>
            <a:ext cx="42970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5961667" y="2521553"/>
            <a:ext cx="251906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Memória alta </a:t>
            </a:r>
          </a:p>
          <a:p>
            <a:pPr algn="ctr"/>
            <a:r>
              <a:rPr lang="pt-BR" sz="2000" b="1" dirty="0" smtClean="0"/>
              <a:t>(maior  endereço)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271129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[])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short unsigned 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//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bits – de 0 a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65535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fat;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//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32 bits – de 0 a 4294967295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 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&amp;n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1;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if(n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1) 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n;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1;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--)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fat *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fat);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043608" y="2132856"/>
            <a:ext cx="2376264" cy="43204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Pergaminho vertical 6"/>
          <p:cNvSpPr/>
          <p:nvPr/>
        </p:nvSpPr>
        <p:spPr>
          <a:xfrm>
            <a:off x="251520" y="2852936"/>
            <a:ext cx="7992888" cy="3744416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Tipo</a:t>
            </a:r>
            <a:r>
              <a:rPr lang="pt-BR" sz="2000" b="1" dirty="0" smtClean="0">
                <a:solidFill>
                  <a:srgbClr val="7030A0"/>
                </a:solidFill>
              </a:rPr>
              <a:t>: número sem sinal</a:t>
            </a:r>
          </a:p>
          <a:p>
            <a:r>
              <a:rPr lang="pt-BR" sz="2000" b="1" dirty="0" smtClean="0">
                <a:solidFill>
                  <a:srgbClr val="FF0000"/>
                </a:solidFill>
              </a:rPr>
              <a:t>Tamanho</a:t>
            </a:r>
            <a:r>
              <a:rPr lang="pt-BR" sz="2000" b="1" dirty="0" smtClean="0">
                <a:solidFill>
                  <a:srgbClr val="7030A0"/>
                </a:solidFill>
              </a:rPr>
              <a:t>: 2 bytes = 16 bits</a:t>
            </a:r>
          </a:p>
          <a:p>
            <a:endParaRPr lang="pt-BR" sz="2000" b="1" dirty="0">
              <a:solidFill>
                <a:srgbClr val="7030A0"/>
              </a:solidFill>
            </a:endParaRPr>
          </a:p>
          <a:p>
            <a:r>
              <a:rPr lang="pt-BR" sz="2000" b="1" dirty="0" smtClean="0">
                <a:solidFill>
                  <a:srgbClr val="7030A0"/>
                </a:solidFill>
              </a:rPr>
              <a:t>Faixa de valores de um número </a:t>
            </a:r>
            <a:r>
              <a:rPr lang="pt-BR" sz="2000" b="1" dirty="0" smtClean="0">
                <a:solidFill>
                  <a:srgbClr val="FF0000"/>
                </a:solidFill>
              </a:rPr>
              <a:t>com sinal</a:t>
            </a:r>
            <a:r>
              <a:rPr lang="pt-BR" sz="2000" b="1" dirty="0" smtClean="0">
                <a:solidFill>
                  <a:srgbClr val="7030A0"/>
                </a:solidFill>
              </a:rPr>
              <a:t> de 2 bytes em notação </a:t>
            </a:r>
            <a:r>
              <a:rPr lang="pt-BR" sz="2000" b="1" i="1" dirty="0" smtClean="0">
                <a:solidFill>
                  <a:srgbClr val="7030A0"/>
                </a:solidFill>
              </a:rPr>
              <a:t>complemento de 2</a:t>
            </a:r>
            <a:r>
              <a:rPr lang="pt-BR" sz="2000" b="1" dirty="0" smtClean="0">
                <a:solidFill>
                  <a:srgbClr val="7030A0"/>
                </a:solidFill>
              </a:rPr>
              <a:t>: </a:t>
            </a:r>
          </a:p>
          <a:p>
            <a:r>
              <a:rPr lang="pt-BR" sz="2000" b="1" dirty="0" smtClean="0">
                <a:solidFill>
                  <a:srgbClr val="7030A0"/>
                </a:solidFill>
              </a:rPr>
              <a:t>[-2</a:t>
            </a:r>
            <a:r>
              <a:rPr lang="pt-BR" sz="2000" b="1" baseline="30000" dirty="0" smtClean="0">
                <a:solidFill>
                  <a:srgbClr val="7030A0"/>
                </a:solidFill>
              </a:rPr>
              <a:t>15</a:t>
            </a:r>
            <a:r>
              <a:rPr lang="pt-BR" sz="2000" b="1" dirty="0" smtClean="0">
                <a:solidFill>
                  <a:srgbClr val="7030A0"/>
                </a:solidFill>
              </a:rPr>
              <a:t>; 2</a:t>
            </a:r>
            <a:r>
              <a:rPr lang="pt-BR" sz="2000" b="1" baseline="30000" dirty="0" smtClean="0">
                <a:solidFill>
                  <a:srgbClr val="7030A0"/>
                </a:solidFill>
              </a:rPr>
              <a:t>15</a:t>
            </a:r>
            <a:r>
              <a:rPr lang="pt-BR" sz="2000" b="1" dirty="0" smtClean="0">
                <a:solidFill>
                  <a:srgbClr val="7030A0"/>
                </a:solidFill>
              </a:rPr>
              <a:t>-1] = [32767; 32766]</a:t>
            </a:r>
          </a:p>
          <a:p>
            <a:endParaRPr lang="pt-BR" sz="2000" b="1" dirty="0">
              <a:solidFill>
                <a:srgbClr val="7030A0"/>
              </a:solidFill>
            </a:endParaRPr>
          </a:p>
          <a:p>
            <a:r>
              <a:rPr lang="pt-BR" sz="2000" b="1" dirty="0">
                <a:solidFill>
                  <a:srgbClr val="7030A0"/>
                </a:solidFill>
              </a:rPr>
              <a:t>Faixa de valores de um número </a:t>
            </a:r>
            <a:r>
              <a:rPr lang="pt-BR" sz="2000" b="1" dirty="0" smtClean="0">
                <a:solidFill>
                  <a:srgbClr val="7030A0"/>
                </a:solidFill>
              </a:rPr>
              <a:t>sem </a:t>
            </a:r>
            <a:r>
              <a:rPr lang="pt-BR" sz="2000" b="1" dirty="0" smtClean="0">
                <a:solidFill>
                  <a:srgbClr val="FF0000"/>
                </a:solidFill>
              </a:rPr>
              <a:t>sinal</a:t>
            </a:r>
            <a:r>
              <a:rPr lang="pt-BR" sz="2000" b="1" dirty="0" smtClean="0">
                <a:solidFill>
                  <a:srgbClr val="7030A0"/>
                </a:solidFill>
              </a:rPr>
              <a:t> </a:t>
            </a:r>
            <a:r>
              <a:rPr lang="pt-BR" sz="2000" b="1" dirty="0">
                <a:solidFill>
                  <a:srgbClr val="7030A0"/>
                </a:solidFill>
              </a:rPr>
              <a:t>de 2 bytes em notação </a:t>
            </a:r>
            <a:r>
              <a:rPr lang="pt-BR" sz="2000" b="1" i="1" dirty="0">
                <a:solidFill>
                  <a:srgbClr val="7030A0"/>
                </a:solidFill>
              </a:rPr>
              <a:t>complemento de 2</a:t>
            </a:r>
            <a:r>
              <a:rPr lang="pt-BR" sz="2000" b="1" dirty="0">
                <a:solidFill>
                  <a:srgbClr val="7030A0"/>
                </a:solidFill>
              </a:rPr>
              <a:t>: </a:t>
            </a:r>
            <a:endParaRPr lang="pt-BR" sz="2000" b="1" dirty="0" smtClean="0">
              <a:solidFill>
                <a:srgbClr val="7030A0"/>
              </a:solidFill>
            </a:endParaRPr>
          </a:p>
          <a:p>
            <a:r>
              <a:rPr lang="pt-BR" sz="2000" b="1" dirty="0" smtClean="0">
                <a:solidFill>
                  <a:srgbClr val="7030A0"/>
                </a:solidFill>
              </a:rPr>
              <a:t>[0; 2</a:t>
            </a:r>
            <a:r>
              <a:rPr lang="pt-BR" sz="2000" b="1" baseline="30000" dirty="0" smtClean="0">
                <a:solidFill>
                  <a:srgbClr val="7030A0"/>
                </a:solidFill>
              </a:rPr>
              <a:t>16</a:t>
            </a:r>
            <a:r>
              <a:rPr lang="pt-BR" sz="2000" b="1" dirty="0" smtClean="0">
                <a:solidFill>
                  <a:srgbClr val="7030A0"/>
                </a:solidFill>
              </a:rPr>
              <a:t>] = [0; 65535]</a:t>
            </a:r>
          </a:p>
          <a:p>
            <a:endParaRPr lang="pt-BR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8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56816" y="1268760"/>
            <a:ext cx="8579680" cy="5328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/*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variaveis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inicializadas */ </a:t>
            </a:r>
            <a:endParaRPr lang="pt-BR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inicializada1 =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2, inicializada2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= 5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/*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variaveis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nao_inicializadas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*/ </a:t>
            </a:r>
            <a:endParaRPr lang="pt-BR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nao_ini1, nao_ini2, nao_ini3;</a:t>
            </a:r>
          </a:p>
          <a:p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[])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/*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variaveis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locais */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local1, local2;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 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inicializada1: %p",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*) &amp;inicializada1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inicializada2: %p",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*) &amp;inicializada2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nao_ini1: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nao_ini1);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nao_ini2: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nao_ini2);</a:t>
            </a:r>
          </a:p>
          <a:p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nao_ini3: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nao_ini3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local1: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local1);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local2: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local2);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nvalor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de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variavel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local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nao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inicializada: %d", local1);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nvalor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de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variavel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global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nao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inicializada: %d",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nao_ini1);</a:t>
            </a:r>
          </a:p>
          <a:p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; }</a:t>
            </a:r>
            <a:endParaRPr lang="pt-BR" sz="20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Pergaminho vertical 15"/>
          <p:cNvSpPr/>
          <p:nvPr/>
        </p:nvSpPr>
        <p:spPr>
          <a:xfrm>
            <a:off x="5235217" y="1111490"/>
            <a:ext cx="3888432" cy="2821566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15 minutos: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000" dirty="0" smtClean="0">
                <a:solidFill>
                  <a:schemeClr val="bg1"/>
                </a:solidFill>
              </a:rPr>
              <a:t>Digite esse programa para constatar a alocação </a:t>
            </a:r>
            <a:r>
              <a:rPr lang="pt-BR" sz="2000" dirty="0">
                <a:solidFill>
                  <a:schemeClr val="bg1"/>
                </a:solidFill>
              </a:rPr>
              <a:t>de endereços das variáveis na memória </a:t>
            </a:r>
            <a:r>
              <a:rPr lang="pt-BR" sz="2000" dirty="0" smtClean="0">
                <a:solidFill>
                  <a:schemeClr val="bg1"/>
                </a:solidFill>
              </a:rPr>
              <a:t>e os </a:t>
            </a:r>
            <a:r>
              <a:rPr lang="pt-BR" sz="2000" dirty="0">
                <a:solidFill>
                  <a:schemeClr val="bg1"/>
                </a:solidFill>
              </a:rPr>
              <a:t>valores que uma variável local e </a:t>
            </a:r>
            <a:r>
              <a:rPr lang="pt-BR" sz="2000" dirty="0" smtClean="0">
                <a:solidFill>
                  <a:schemeClr val="bg1"/>
                </a:solidFill>
              </a:rPr>
              <a:t>global não inicializadas contem.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09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56816" y="1268760"/>
            <a:ext cx="8579680" cy="5328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/*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variaveis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inicializadas */ </a:t>
            </a:r>
            <a:endParaRPr lang="pt-BR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inicializada1 =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2, inicializada2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= 5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/*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variaveis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nao_inicializadas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*/ </a:t>
            </a:r>
            <a:endParaRPr lang="pt-BR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nao_ini1, nao_ini2, nao_ini3;</a:t>
            </a:r>
          </a:p>
          <a:p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[])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/*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variaveis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locais */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local1, local2;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 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inicializada1: %p",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*) &amp;inicializada1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inicializada2: %p",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*) &amp;inicializada2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nao_ini1: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nao_ini1);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nao_ini2: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nao_ini2);</a:t>
            </a:r>
          </a:p>
          <a:p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nao_ini3: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nao_ini3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local1: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local1);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nend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. de local2: %p", 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*)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&amp;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local2);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4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nvalor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de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variavel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local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nao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inicializada: %d", local1);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("\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nvalor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de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variavel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global </a:t>
            </a:r>
            <a:r>
              <a:rPr lang="pt-BR" sz="1400" dirty="0" err="1">
                <a:latin typeface="Courier New" pitchFamily="49" charset="0"/>
                <a:cs typeface="Courier New" pitchFamily="49" charset="0"/>
              </a:rPr>
              <a:t>nao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 inicializada: %d",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nao_ini1);</a:t>
            </a:r>
          </a:p>
          <a:p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; }</a:t>
            </a:r>
            <a:endParaRPr lang="pt-BR" sz="20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456816" y="1196752"/>
            <a:ext cx="526731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/>
          </a:p>
        </p:txBody>
      </p:sp>
      <p:cxnSp>
        <p:nvCxnSpPr>
          <p:cNvPr id="5" name="Conector de seta reta 4"/>
          <p:cNvCxnSpPr/>
          <p:nvPr/>
        </p:nvCxnSpPr>
        <p:spPr>
          <a:xfrm>
            <a:off x="5735014" y="1520788"/>
            <a:ext cx="324036" cy="0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6050307" y="1206961"/>
            <a:ext cx="2192208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Menores endereços </a:t>
            </a:r>
          </a:p>
          <a:p>
            <a:pPr algn="ctr"/>
            <a:r>
              <a:rPr lang="pt-BR" sz="1600" b="1" dirty="0" smtClean="0"/>
              <a:t>(memória baixa)</a:t>
            </a:r>
            <a:endParaRPr lang="pt-BR" sz="1600" b="1" dirty="0"/>
          </a:p>
        </p:txBody>
      </p:sp>
      <p:sp>
        <p:nvSpPr>
          <p:cNvPr id="9" name="Retângulo 8"/>
          <p:cNvSpPr/>
          <p:nvPr/>
        </p:nvSpPr>
        <p:spPr>
          <a:xfrm>
            <a:off x="460852" y="1988840"/>
            <a:ext cx="526731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/>
          </a:p>
        </p:txBody>
      </p:sp>
      <p:cxnSp>
        <p:nvCxnSpPr>
          <p:cNvPr id="10" name="Conector de seta reta 9"/>
          <p:cNvCxnSpPr>
            <a:stCxn id="9" idx="3"/>
          </p:cNvCxnSpPr>
          <p:nvPr/>
        </p:nvCxnSpPr>
        <p:spPr>
          <a:xfrm>
            <a:off x="5728164" y="2312876"/>
            <a:ext cx="330886" cy="0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6048164" y="1857052"/>
            <a:ext cx="2916324" cy="113877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/>
              <a:t>Endereços maiores que os das variáveis inicializadas. A alocação é do menor end. </a:t>
            </a:r>
            <a:r>
              <a:rPr lang="pt-BR" sz="1600" b="1" dirty="0" smtClean="0"/>
              <a:t> para </a:t>
            </a:r>
            <a:r>
              <a:rPr lang="pt-BR" sz="1600" b="1" dirty="0"/>
              <a:t>o maior</a:t>
            </a:r>
            <a:r>
              <a:rPr lang="pt-BR" sz="2000" b="1" dirty="0"/>
              <a:t>.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791738" y="2995825"/>
            <a:ext cx="2916166" cy="5771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/>
          </a:p>
        </p:txBody>
      </p:sp>
      <p:cxnSp>
        <p:nvCxnSpPr>
          <p:cNvPr id="15" name="Conector de seta reta 14"/>
          <p:cNvCxnSpPr>
            <a:stCxn id="14" idx="3"/>
          </p:cNvCxnSpPr>
          <p:nvPr/>
        </p:nvCxnSpPr>
        <p:spPr>
          <a:xfrm>
            <a:off x="3707904" y="3284421"/>
            <a:ext cx="324036" cy="0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4031940" y="3049099"/>
            <a:ext cx="4939398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/>
              <a:t>Endereços maiores que todos os demais. Notar que o endereço de “local1” é maior que o endereço de “local2”. Ou seja, a alocação é do maior end. para o menor.</a:t>
            </a:r>
            <a:endParaRPr lang="pt-BR" sz="2000" b="1" dirty="0"/>
          </a:p>
        </p:txBody>
      </p:sp>
      <p:sp>
        <p:nvSpPr>
          <p:cNvPr id="22" name="Retângulo 21"/>
          <p:cNvSpPr/>
          <p:nvPr/>
        </p:nvSpPr>
        <p:spPr>
          <a:xfrm>
            <a:off x="944138" y="5445225"/>
            <a:ext cx="7084246" cy="2697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/>
          </a:p>
        </p:txBody>
      </p:sp>
      <p:cxnSp>
        <p:nvCxnSpPr>
          <p:cNvPr id="23" name="Conector de seta reta 22"/>
          <p:cNvCxnSpPr>
            <a:stCxn id="22" idx="0"/>
            <a:endCxn id="24" idx="2"/>
          </p:cNvCxnSpPr>
          <p:nvPr/>
        </p:nvCxnSpPr>
        <p:spPr>
          <a:xfrm flipH="1" flipV="1">
            <a:off x="4482757" y="5165903"/>
            <a:ext cx="3504" cy="279322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2089258" y="4581128"/>
            <a:ext cx="4786998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/>
              <a:t>Será impresso um valor qualquer (lixo que estiver na memória</a:t>
            </a:r>
            <a:endParaRPr lang="pt-BR" sz="2000" b="1" dirty="0"/>
          </a:p>
        </p:txBody>
      </p:sp>
      <p:sp>
        <p:nvSpPr>
          <p:cNvPr id="27" name="Retângulo 26"/>
          <p:cNvSpPr/>
          <p:nvPr/>
        </p:nvSpPr>
        <p:spPr>
          <a:xfrm>
            <a:off x="949828" y="5751512"/>
            <a:ext cx="7084246" cy="2697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2116720" y="6156593"/>
            <a:ext cx="478699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Será impresso o valor 0 (zero)</a:t>
            </a:r>
            <a:endParaRPr lang="pt-BR" sz="2000" b="1" dirty="0"/>
          </a:p>
        </p:txBody>
      </p:sp>
      <p:cxnSp>
        <p:nvCxnSpPr>
          <p:cNvPr id="33" name="Conector de seta reta 32"/>
          <p:cNvCxnSpPr>
            <a:stCxn id="27" idx="2"/>
            <a:endCxn id="29" idx="0"/>
          </p:cNvCxnSpPr>
          <p:nvPr/>
        </p:nvCxnSpPr>
        <p:spPr>
          <a:xfrm>
            <a:off x="4491951" y="6021288"/>
            <a:ext cx="18268" cy="135305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73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539552" y="1628800"/>
            <a:ext cx="4032447" cy="39604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pt-BR" b="1" dirty="0"/>
              <a:t>Sem </a:t>
            </a:r>
            <a:r>
              <a:rPr lang="pt-BR" b="1" dirty="0" err="1"/>
              <a:t>static</a:t>
            </a:r>
            <a:endParaRPr lang="pt-BR" b="1" dirty="0"/>
          </a:p>
          <a:p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0;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inteiro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= 5;</a:t>
            </a:r>
          </a:p>
          <a:p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inteiro++;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pPr marL="1257300" indent="-1257300"/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pt-BR" sz="1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(“Valor de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inteiro: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%d.\n”,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inteiro);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Retângulo 4"/>
          <p:cNvSpPr/>
          <p:nvPr/>
        </p:nvSpPr>
        <p:spPr>
          <a:xfrm>
            <a:off x="4740784" y="1628800"/>
            <a:ext cx="4079688" cy="39604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pt-BR" b="1" dirty="0"/>
              <a:t>Com </a:t>
            </a:r>
            <a:r>
              <a:rPr lang="pt-BR" b="1" dirty="0" err="1"/>
              <a:t>static</a:t>
            </a:r>
            <a:endParaRPr lang="pt-BR" b="1" dirty="0"/>
          </a:p>
          <a:p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/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/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/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/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static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inteiro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= 5;</a:t>
            </a:r>
          </a:p>
          <a:p>
            <a:pPr lvl="1"/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inteiro++;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pPr marL="1447800" lvl="1" indent="-990600"/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(“Valor de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inteiro: 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%d.\n”, </a:t>
            </a: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inteiro);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312469" y="1124744"/>
            <a:ext cx="25190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Variável </a:t>
            </a:r>
            <a:r>
              <a:rPr lang="pt-BR" sz="2800" b="1" dirty="0" err="1" smtClean="0">
                <a:solidFill>
                  <a:srgbClr val="FFFF00"/>
                </a:solidFill>
              </a:rPr>
              <a:t>static</a:t>
            </a:r>
            <a:endParaRPr lang="pt-BR" sz="2800" b="1" dirty="0">
              <a:solidFill>
                <a:srgbClr val="FFFF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22164" y="5734974"/>
            <a:ext cx="4032447" cy="93438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b="1" dirty="0"/>
              <a:t>Resultado:</a:t>
            </a:r>
            <a:endParaRPr lang="pt-BR" dirty="0"/>
          </a:p>
          <a:p>
            <a:pPr lvl="1"/>
            <a:r>
              <a:rPr lang="pt-BR" dirty="0"/>
              <a:t>Valor de </a:t>
            </a:r>
            <a:r>
              <a:rPr lang="pt-BR" dirty="0" smtClean="0"/>
              <a:t>inteiro: </a:t>
            </a:r>
            <a:r>
              <a:rPr lang="pt-BR" dirty="0"/>
              <a:t>6.</a:t>
            </a:r>
          </a:p>
          <a:p>
            <a:pPr lvl="1"/>
            <a:r>
              <a:rPr lang="pt-BR" dirty="0"/>
              <a:t>Valor de </a:t>
            </a:r>
            <a:r>
              <a:rPr lang="pt-BR" dirty="0" smtClean="0"/>
              <a:t>inteiro: </a:t>
            </a:r>
            <a:r>
              <a:rPr lang="pt-BR" dirty="0"/>
              <a:t>6</a:t>
            </a:r>
            <a:r>
              <a:rPr lang="pt-BR" sz="1600" dirty="0"/>
              <a:t>.</a:t>
            </a:r>
          </a:p>
          <a:p>
            <a:pPr algn="ctr"/>
            <a:endParaRPr lang="pt-BR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740784" y="5734974"/>
            <a:ext cx="4079688" cy="93438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b="1" dirty="0"/>
              <a:t>Resultado:</a:t>
            </a:r>
            <a:endParaRPr lang="pt-BR" dirty="0"/>
          </a:p>
          <a:p>
            <a:pPr lvl="1"/>
            <a:r>
              <a:rPr lang="pt-BR" dirty="0"/>
              <a:t>Valor de </a:t>
            </a:r>
            <a:r>
              <a:rPr lang="pt-BR" dirty="0" smtClean="0"/>
              <a:t>inteiro: </a:t>
            </a:r>
            <a:r>
              <a:rPr lang="pt-BR" dirty="0"/>
              <a:t>6.</a:t>
            </a:r>
          </a:p>
          <a:p>
            <a:pPr lvl="1"/>
            <a:r>
              <a:rPr lang="pt-BR" dirty="0"/>
              <a:t>Valor de </a:t>
            </a:r>
            <a:r>
              <a:rPr lang="pt-BR" dirty="0" smtClean="0"/>
              <a:t>inteiro: </a:t>
            </a:r>
            <a:r>
              <a:rPr lang="pt-BR" sz="1600" dirty="0" smtClean="0"/>
              <a:t>7.</a:t>
            </a:r>
            <a:endParaRPr lang="pt-BR" sz="1600" dirty="0"/>
          </a:p>
          <a:p>
            <a:pPr algn="ctr"/>
            <a:endParaRPr lang="pt-BR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59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1772816"/>
            <a:ext cx="8064896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2800" b="1" dirty="0" err="1" smtClean="0"/>
              <a:t>static</a:t>
            </a:r>
            <a:endParaRPr lang="pt-BR" sz="2800" b="1" dirty="0" smtClean="0"/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pt-BR" sz="2800" dirty="0" smtClean="0"/>
              <a:t>Alocada na área de memória relativa aos dados do programa, portanto é mantida na memória durante toda a execução do programa;</a:t>
            </a:r>
          </a:p>
          <a:p>
            <a:pPr marL="914400" lvl="1" indent="-457200">
              <a:buFont typeface="Wingdings" pitchFamily="2" charset="2"/>
              <a:buChar char="Ø"/>
            </a:pPr>
            <a:endParaRPr lang="pt-BR" sz="2800" dirty="0"/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pt-BR" sz="2800" dirty="0" smtClean="0"/>
              <a:t>Se for declarada dentro de uma função ela só será acessível dentro da função, mesmo tendo o valor mantido na memória durante todo o tempo.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2664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290103" y="1628800"/>
            <a:ext cx="4248471" cy="302433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pt-BR" b="1" dirty="0"/>
              <a:t>Arquivo </a:t>
            </a:r>
            <a:r>
              <a:rPr lang="pt-BR" b="1" dirty="0" err="1"/>
              <a:t>teste.c</a:t>
            </a:r>
            <a:endParaRPr lang="pt-BR" dirty="0"/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#include&lt;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stdio.h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&gt; /*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() */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);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peras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5;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{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();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(“ %i”, peras);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0;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740784" y="1628800"/>
            <a:ext cx="4079688" cy="302433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pt-BR" b="1" dirty="0"/>
              <a:t>Arquivo </a:t>
            </a:r>
            <a:r>
              <a:rPr lang="pt-BR" b="1" dirty="0" err="1"/>
              <a:t>funcao.c</a:t>
            </a:r>
            <a:endParaRPr lang="pt-BR" dirty="0"/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#include&lt;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&gt; /*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() */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sz="16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peras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void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minha_funcao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()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{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(“%i", peras++); 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pt-BR" sz="1600" dirty="0">
                <a:latin typeface="Courier New" pitchFamily="49" charset="0"/>
                <a:cs typeface="Courier New" pitchFamily="49" charset="0"/>
              </a:rPr>
              <a:t>}</a:t>
            </a:r>
            <a:endParaRPr lang="pt-BR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763688" y="1124744"/>
            <a:ext cx="532859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Palavra reservada </a:t>
            </a:r>
            <a:r>
              <a:rPr lang="pt-BR" sz="2800" b="1" dirty="0" err="1" smtClean="0">
                <a:solidFill>
                  <a:srgbClr val="FFFF00"/>
                </a:solidFill>
              </a:rPr>
              <a:t>extern</a:t>
            </a:r>
            <a:endParaRPr lang="pt-BR" sz="2800" b="1" dirty="0">
              <a:solidFill>
                <a:srgbClr val="FFFF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059832" y="4691236"/>
            <a:ext cx="3168352" cy="4671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b="1" dirty="0" smtClean="0"/>
              <a:t>Resultado impresso na tela: 5 6</a:t>
            </a:r>
            <a:endParaRPr lang="pt-BR" dirty="0"/>
          </a:p>
          <a:p>
            <a:pPr algn="ctr"/>
            <a:endParaRPr lang="pt-BR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67544" y="5267780"/>
            <a:ext cx="8352928" cy="140157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000" dirty="0" smtClean="0"/>
              <a:t>Poderia não ter utilizado a palavra reservada </a:t>
            </a:r>
            <a:r>
              <a:rPr lang="pt-BR" sz="2000" dirty="0" err="1" smtClean="0">
                <a:solidFill>
                  <a:srgbClr val="FFFF00"/>
                </a:solidFill>
              </a:rPr>
              <a:t>extern</a:t>
            </a:r>
            <a:r>
              <a:rPr lang="pt-BR" sz="2000" dirty="0" smtClean="0">
                <a:solidFill>
                  <a:srgbClr val="FFFF00"/>
                </a:solidFill>
              </a:rPr>
              <a:t> </a:t>
            </a:r>
            <a:r>
              <a:rPr lang="pt-BR" sz="2000" dirty="0" smtClean="0">
                <a:solidFill>
                  <a:schemeClr val="tx1"/>
                </a:solidFill>
              </a:rPr>
              <a:t>(e só escrito “</a:t>
            </a:r>
            <a:r>
              <a:rPr lang="pt-BR" sz="2000" dirty="0" err="1" smtClean="0">
                <a:solidFill>
                  <a:schemeClr val="tx1"/>
                </a:solidFill>
              </a:rPr>
              <a:t>int</a:t>
            </a:r>
            <a:r>
              <a:rPr lang="pt-BR" sz="2000" dirty="0" smtClean="0">
                <a:solidFill>
                  <a:schemeClr val="tx1"/>
                </a:solidFill>
              </a:rPr>
              <a:t> peras;” no arquivo “</a:t>
            </a:r>
            <a:r>
              <a:rPr lang="pt-BR" sz="2000" dirty="0" err="1" smtClean="0">
                <a:solidFill>
                  <a:schemeClr val="tx1"/>
                </a:solidFill>
              </a:rPr>
              <a:t>funcao.c</a:t>
            </a:r>
            <a:r>
              <a:rPr lang="pt-BR" sz="2000" dirty="0" smtClean="0">
                <a:solidFill>
                  <a:schemeClr val="tx1"/>
                </a:solidFill>
              </a:rPr>
              <a:t>”)</a:t>
            </a:r>
            <a:r>
              <a:rPr lang="pt-BR" sz="2000" dirty="0" smtClean="0"/>
              <a:t> que também funcionaria.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000" dirty="0" smtClean="0"/>
              <a:t>Contudo, a utilização de </a:t>
            </a:r>
            <a:r>
              <a:rPr lang="pt-BR" sz="2000" dirty="0" err="1" smtClean="0"/>
              <a:t>extern</a:t>
            </a:r>
            <a:r>
              <a:rPr lang="pt-BR" sz="2000" dirty="0" smtClean="0"/>
              <a:t> é uma boa prática de programação pois indica que essa variável é inicializada em outro lugar.</a:t>
            </a:r>
            <a:endParaRPr lang="pt-BR" sz="2000" dirty="0"/>
          </a:p>
          <a:p>
            <a:pPr algn="ctr"/>
            <a:endParaRPr lang="pt-BR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94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recursivo - final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(unsigned);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3600" dirty="0" err="1">
                <a:latin typeface="Courier New" pitchFamily="49" charset="0"/>
                <a:cs typeface="Courier New" pitchFamily="49" charset="0"/>
              </a:rPr>
              <a:t>unsigned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 n; /* A princípio global para mostrar o esquema da memória */</a:t>
            </a:r>
          </a:p>
          <a:p>
            <a:pPr marL="0" indent="0">
              <a:buNone/>
            </a:pPr>
            <a:r>
              <a:rPr lang="pt-BR" sz="3600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marL="0" indent="0">
              <a:buNone/>
            </a:pP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[])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{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("%u", &amp;n);    </a:t>
            </a: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("%u", Fatorial(n));</a:t>
            </a:r>
          </a:p>
          <a:p>
            <a:pPr marL="0" indent="0">
              <a:buNone/>
            </a:pP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sz="3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3600" dirty="0">
                <a:latin typeface="Courier New" pitchFamily="49" charset="0"/>
                <a:cs typeface="Courier New" pitchFamily="49" charset="0"/>
              </a:rPr>
              <a:t>0;</a:t>
            </a: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}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 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unsigned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 (unsigned n)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{   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(!n) return(1);  </a:t>
            </a:r>
            <a:endParaRPr lang="en-US" sz="3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  else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 n * 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Fatorial</a:t>
            </a: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(n-1) );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itchFamily="49" charset="0"/>
                <a:cs typeface="Courier New" pitchFamily="49" charset="0"/>
              </a:rPr>
              <a:t>}</a:t>
            </a:r>
            <a:endParaRPr lang="pt-BR" sz="3600" dirty="0">
              <a:latin typeface="Courier New" pitchFamily="49" charset="0"/>
              <a:cs typeface="Courier New" pitchFamily="49" charset="0"/>
            </a:endParaRP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9" name="Pergaminho vertical 8"/>
          <p:cNvSpPr/>
          <p:nvPr/>
        </p:nvSpPr>
        <p:spPr>
          <a:xfrm>
            <a:off x="4556348" y="1484784"/>
            <a:ext cx="4788024" cy="3528392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Dois pontos fundamentais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000" dirty="0" smtClean="0">
                <a:solidFill>
                  <a:schemeClr val="bg1"/>
                </a:solidFill>
              </a:rPr>
              <a:t>Ponto de parada da recursão (caso base);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pt-BR" sz="2000" dirty="0" smtClean="0">
              <a:solidFill>
                <a:schemeClr val="bg1"/>
              </a:solidFill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000" dirty="0" smtClean="0">
                <a:solidFill>
                  <a:schemeClr val="bg1"/>
                </a:solidFill>
              </a:rPr>
              <a:t>Quebrar o problema em partes cada vez menores até chegar no caso base (e que cheguem no caso base).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7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exercícios para aquecer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Exercícios : </a:t>
            </a:r>
          </a:p>
          <a:p>
            <a:pPr marL="768350" lvl="1" indent="-368300" algn="just">
              <a:buFont typeface="+mj-lt"/>
              <a:buAutoNum type="arabicPeriod"/>
            </a:pPr>
            <a:r>
              <a:rPr lang="pt-BR" dirty="0" smtClean="0"/>
              <a:t>Faça </a:t>
            </a:r>
            <a:r>
              <a:rPr lang="pt-BR" dirty="0"/>
              <a:t>duas funções, uma recursiva e uma iterativa para calcular o </a:t>
            </a:r>
            <a:r>
              <a:rPr lang="pt-BR" dirty="0" err="1"/>
              <a:t>n-ésimo</a:t>
            </a:r>
            <a:r>
              <a:rPr lang="pt-BR" dirty="0"/>
              <a:t> termo da </a:t>
            </a:r>
            <a:r>
              <a:rPr lang="pt-BR" dirty="0" err="1"/>
              <a:t>seqüência</a:t>
            </a:r>
            <a:r>
              <a:rPr lang="pt-BR" dirty="0"/>
              <a:t> de </a:t>
            </a:r>
            <a:r>
              <a:rPr lang="pt-BR" dirty="0" err="1"/>
              <a:t>fibonacci</a:t>
            </a:r>
            <a:r>
              <a:rPr lang="pt-BR" dirty="0"/>
              <a:t>.</a:t>
            </a:r>
          </a:p>
          <a:p>
            <a:pPr marL="1257300" lvl="3" indent="-88900">
              <a:buNone/>
            </a:pPr>
            <a:r>
              <a:rPr lang="pt-BR" dirty="0"/>
              <a:t>0, 1, 1, 2, 3, 5, 8, 13, 21, 34 ...</a:t>
            </a:r>
          </a:p>
          <a:p>
            <a:pPr marL="914400" lvl="2" indent="0" algn="just">
              <a:buNone/>
            </a:pPr>
            <a:endParaRPr lang="pt-BR" dirty="0"/>
          </a:p>
          <a:p>
            <a:pPr lvl="2" algn="just"/>
            <a:endParaRPr lang="pt-BR" dirty="0" smtClean="0"/>
          </a:p>
          <a:p>
            <a:pPr lvl="1" algn="just"/>
            <a:endParaRPr lang="pt-BR" dirty="0" smtClean="0"/>
          </a:p>
          <a:p>
            <a:pPr marL="857250" lvl="1" indent="-457200" algn="just"/>
            <a:endParaRPr lang="pt-BR" dirty="0" smtClean="0"/>
          </a:p>
        </p:txBody>
      </p:sp>
      <p:sp>
        <p:nvSpPr>
          <p:cNvPr id="4" name="Retângulo 3"/>
          <p:cNvSpPr/>
          <p:nvPr/>
        </p:nvSpPr>
        <p:spPr>
          <a:xfrm>
            <a:off x="1691680" y="3933056"/>
            <a:ext cx="6624736" cy="64807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b="1" dirty="0"/>
              <a:t>Curiosidade</a:t>
            </a:r>
            <a:r>
              <a:rPr lang="pt-BR" dirty="0"/>
              <a:t>: o quociente </a:t>
            </a:r>
            <a:r>
              <a:rPr lang="pt-BR" dirty="0" err="1"/>
              <a:t>F</a:t>
            </a:r>
            <a:r>
              <a:rPr lang="pt-BR" baseline="-25000" dirty="0" err="1"/>
              <a:t>n</a:t>
            </a:r>
            <a:r>
              <a:rPr lang="pt-BR" dirty="0"/>
              <a:t> por F</a:t>
            </a:r>
            <a:r>
              <a:rPr lang="pt-BR" baseline="-25000" dirty="0"/>
              <a:t>n-1</a:t>
            </a:r>
            <a:r>
              <a:rPr lang="pt-BR" dirty="0"/>
              <a:t> converge para a razão áurea, isto é, </a:t>
            </a:r>
            <a:r>
              <a:rPr lang="pt-BR" dirty="0" err="1"/>
              <a:t>F</a:t>
            </a:r>
            <a:r>
              <a:rPr lang="pt-BR" baseline="-25000" dirty="0" err="1"/>
              <a:t>n</a:t>
            </a:r>
            <a:r>
              <a:rPr lang="pt-BR" dirty="0"/>
              <a:t>/F</a:t>
            </a:r>
            <a:r>
              <a:rPr lang="pt-BR" baseline="-25000" dirty="0"/>
              <a:t>n-1</a:t>
            </a:r>
            <a:r>
              <a:rPr lang="pt-BR" dirty="0"/>
              <a:t>=1.618....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596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exercícios para aquecer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Exercícios : </a:t>
            </a:r>
          </a:p>
          <a:p>
            <a:pPr marL="914400" lvl="1" indent="-514350" algn="just">
              <a:buFont typeface="+mj-lt"/>
              <a:buAutoNum type="arabicPeriod" startAt="2"/>
            </a:pPr>
            <a:r>
              <a:rPr lang="pt-BR" dirty="0" smtClean="0"/>
              <a:t>Determine </a:t>
            </a:r>
            <a:r>
              <a:rPr lang="pt-BR" dirty="0"/>
              <a:t>o que a função recursiva seguinte calcula e escreva uma versão iterativa da mesma:</a:t>
            </a:r>
          </a:p>
          <a:p>
            <a:pPr marL="1257300" lvl="3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(n)</a:t>
            </a:r>
          </a:p>
          <a:p>
            <a:pPr marL="1257300" lvl="3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1714500" lvl="4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if (n == 0) return 0;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1714500" lvl="4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(n+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(n-1));</a:t>
            </a:r>
          </a:p>
          <a:p>
            <a:pPr marL="1257300" lvl="3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4370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exercícios para fixar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Exercícios : </a:t>
            </a:r>
          </a:p>
          <a:p>
            <a:pPr lvl="1" algn="just"/>
            <a:r>
              <a:rPr lang="pt-BR" dirty="0"/>
              <a:t>Resolva a lista de exercícios sobre </a:t>
            </a:r>
            <a:r>
              <a:rPr lang="pt-BR" dirty="0" smtClean="0"/>
              <a:t>recursão disponibilizada </a:t>
            </a:r>
            <a:r>
              <a:rPr lang="pt-BR" dirty="0"/>
              <a:t>na página da disciplina.</a:t>
            </a:r>
          </a:p>
        </p:txBody>
      </p:sp>
    </p:spTree>
    <p:extLst>
      <p:ext uri="{BB962C8B-B14F-4D97-AF65-F5344CB8AC3E}">
        <p14:creationId xmlns:p14="http://schemas.microsoft.com/office/powerpoint/2010/main" val="173739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[])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short unsigned 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//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bits – de 0 a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65535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fat;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//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32 bits – de 0 a 4294967295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 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&amp;n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1;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if(n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1) 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n;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1;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--)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fat *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fat);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43608" y="2132856"/>
            <a:ext cx="864096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Pergaminho vertical 7"/>
          <p:cNvSpPr/>
          <p:nvPr/>
        </p:nvSpPr>
        <p:spPr>
          <a:xfrm>
            <a:off x="251520" y="2852936"/>
            <a:ext cx="7992888" cy="3744416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É uma palavra reservada da linguagem C;</a:t>
            </a:r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Declara uma variável </a:t>
            </a:r>
            <a:r>
              <a:rPr lang="pt-BR" sz="2000" b="1" dirty="0" smtClean="0">
                <a:solidFill>
                  <a:schemeClr val="accent6">
                    <a:lumMod val="50000"/>
                  </a:schemeClr>
                </a:solidFill>
              </a:rPr>
              <a:t>automática</a:t>
            </a:r>
            <a:r>
              <a:rPr lang="pt-BR" sz="2000" b="1" dirty="0" smtClean="0">
                <a:solidFill>
                  <a:schemeClr val="bg1"/>
                </a:solidFill>
              </a:rPr>
              <a:t>, isto é, local.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pt-BR" sz="2000" b="1" dirty="0" smtClean="0">
                <a:solidFill>
                  <a:schemeClr val="bg1"/>
                </a:solidFill>
              </a:rPr>
              <a:t>Só para conhecimento. Não tem utilidade prática pois toda variável declarada dentro de uma função é automaticamente local.</a:t>
            </a:r>
          </a:p>
          <a:p>
            <a:pPr marL="342900" indent="-342900"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É um erro tentar definir uma variável global como automática, por exemplo, colocando a declaração “auto short </a:t>
            </a:r>
            <a:r>
              <a:rPr lang="pt-BR" sz="2000" b="1" dirty="0" err="1" smtClean="0">
                <a:solidFill>
                  <a:schemeClr val="bg1"/>
                </a:solidFill>
              </a:rPr>
              <a:t>unsigned</a:t>
            </a:r>
            <a:r>
              <a:rPr lang="pt-BR" sz="2000" b="1" dirty="0" smtClean="0">
                <a:solidFill>
                  <a:schemeClr val="bg1"/>
                </a:solidFill>
              </a:rPr>
              <a:t> n” fora da função </a:t>
            </a:r>
            <a:r>
              <a:rPr lang="pt-BR" sz="2000" b="1" dirty="0" err="1" smtClean="0">
                <a:solidFill>
                  <a:schemeClr val="bg1"/>
                </a:solidFill>
              </a:rPr>
              <a:t>main</a:t>
            </a:r>
            <a:r>
              <a:rPr lang="pt-BR" sz="2000" b="1" dirty="0" smtClean="0">
                <a:solidFill>
                  <a:schemeClr val="bg1"/>
                </a:solidFill>
              </a:rPr>
              <a:t>(). 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</a:rPr>
              <a:t>Verifique</a:t>
            </a:r>
            <a:r>
              <a:rPr lang="pt-BR" sz="2000" b="1" dirty="0" smtClean="0">
                <a:solidFill>
                  <a:schemeClr val="accent6">
                    <a:lumMod val="50000"/>
                  </a:schemeClr>
                </a:solidFill>
              </a:rPr>
              <a:t>!</a:t>
            </a:r>
          </a:p>
          <a:p>
            <a:endParaRPr lang="pt-BR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96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[])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short unsigned 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// 16 bits – de 0 a 65535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fat;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//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32 bits – de 0 a 4294967295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 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&amp;n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1;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if(n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1) 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n;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1;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--)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fat *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fat);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987824" y="3068960"/>
            <a:ext cx="576064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Pergaminho vertical 7"/>
          <p:cNvSpPr/>
          <p:nvPr/>
        </p:nvSpPr>
        <p:spPr>
          <a:xfrm>
            <a:off x="3779912" y="3067824"/>
            <a:ext cx="4536504" cy="937240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Para relembrar: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bg1"/>
                </a:solidFill>
              </a:rPr>
              <a:t>Para que foi utilizado o “&amp;” ?</a:t>
            </a:r>
            <a:endParaRPr lang="pt-BR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3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[])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short unsigned 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// 16 bits – de 0 a 65535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fat;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//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32 bits – de 0 a 4294967295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 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&amp;n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1;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if(n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1) 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n;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1;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--)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fat *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fat);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95736" y="3058304"/>
            <a:ext cx="576064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Pergaminho vertical 7"/>
          <p:cNvSpPr/>
          <p:nvPr/>
        </p:nvSpPr>
        <p:spPr>
          <a:xfrm>
            <a:off x="2465472" y="2564904"/>
            <a:ext cx="6460936" cy="3973368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bg1"/>
                </a:solidFill>
              </a:rPr>
              <a:t>Para relembrar: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h</a:t>
            </a:r>
            <a:r>
              <a:rPr lang="pt-BR" b="1" dirty="0" smtClean="0">
                <a:solidFill>
                  <a:schemeClr val="bg1"/>
                </a:solidFill>
              </a:rPr>
              <a:t>: prefixo para indicar “short”;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u</a:t>
            </a:r>
            <a:r>
              <a:rPr lang="pt-BR" b="1" dirty="0" smtClean="0">
                <a:solidFill>
                  <a:schemeClr val="bg1"/>
                </a:solidFill>
              </a:rPr>
              <a:t>: especificador para indicar </a:t>
            </a:r>
            <a:r>
              <a:rPr lang="pt-BR" b="1" dirty="0" err="1" smtClean="0">
                <a:solidFill>
                  <a:schemeClr val="bg1"/>
                </a:solidFill>
              </a:rPr>
              <a:t>unsigned</a:t>
            </a:r>
            <a:r>
              <a:rPr lang="pt-BR" b="1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bg1"/>
                </a:solidFill>
              </a:rPr>
              <a:t>Outros especificadores: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c</a:t>
            </a:r>
            <a:r>
              <a:rPr lang="pt-BR" b="1" dirty="0" smtClean="0">
                <a:solidFill>
                  <a:schemeClr val="bg1"/>
                </a:solidFill>
              </a:rPr>
              <a:t>: caracteres;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d</a:t>
            </a:r>
            <a:r>
              <a:rPr lang="pt-BR" b="1" dirty="0" smtClean="0">
                <a:solidFill>
                  <a:schemeClr val="bg1"/>
                </a:solidFill>
              </a:rPr>
              <a:t>: número inteiro com sinal na base decimal;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pt-BR" b="1" dirty="0" smtClean="0">
                <a:solidFill>
                  <a:schemeClr val="bg1"/>
                </a:solidFill>
              </a:rPr>
              <a:t>: número inteiro com sinal em </a:t>
            </a:r>
            <a:r>
              <a:rPr lang="pt-BR" b="1" dirty="0" err="1" smtClean="0">
                <a:solidFill>
                  <a:schemeClr val="bg1"/>
                </a:solidFill>
              </a:rPr>
              <a:t>qquer</a:t>
            </a:r>
            <a:r>
              <a:rPr lang="pt-BR" b="1" dirty="0" smtClean="0">
                <a:solidFill>
                  <a:schemeClr val="bg1"/>
                </a:solidFill>
              </a:rPr>
              <a:t> base;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F, f</a:t>
            </a:r>
            <a:r>
              <a:rPr lang="pt-BR" b="1" dirty="0" smtClean="0">
                <a:solidFill>
                  <a:schemeClr val="bg1"/>
                </a:solidFill>
              </a:rPr>
              <a:t>: número de ponto flutuante;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p</a:t>
            </a:r>
            <a:r>
              <a:rPr lang="pt-BR" b="1" dirty="0" smtClean="0">
                <a:solidFill>
                  <a:schemeClr val="bg1"/>
                </a:solidFill>
              </a:rPr>
              <a:t>: ponteiro na base hexadecimal;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pt-BR" b="1" dirty="0" smtClean="0">
                <a:solidFill>
                  <a:schemeClr val="bg1"/>
                </a:solidFill>
              </a:rPr>
              <a:t>: </a:t>
            </a:r>
            <a:r>
              <a:rPr lang="pt-BR" b="1" dirty="0" err="1" smtClean="0">
                <a:solidFill>
                  <a:schemeClr val="bg1"/>
                </a:solidFill>
              </a:rPr>
              <a:t>string</a:t>
            </a:r>
            <a:r>
              <a:rPr lang="pt-BR" b="1" dirty="0">
                <a:solidFill>
                  <a:schemeClr val="bg1"/>
                </a:solidFill>
              </a:rPr>
              <a:t>.</a:t>
            </a:r>
            <a:endParaRPr lang="pt-BR" b="1" dirty="0" smtClean="0">
              <a:solidFill>
                <a:schemeClr val="bg1"/>
              </a:solidFill>
            </a:endParaRP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§"/>
            </a:pP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176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[])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short unsigned 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// 16 bits – de 0 a 65535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fat;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//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32 bits – de 0 a 4294967295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 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&amp;n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1;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if(n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1) 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n;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1;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--)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fat *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fat);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348136" y="3972704"/>
            <a:ext cx="576064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Pergaminho vertical 7"/>
          <p:cNvSpPr/>
          <p:nvPr/>
        </p:nvSpPr>
        <p:spPr>
          <a:xfrm>
            <a:off x="3081144" y="3789040"/>
            <a:ext cx="6084168" cy="2811132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pt-BR" sz="2000" b="1" dirty="0" smtClean="0">
                <a:solidFill>
                  <a:schemeClr val="bg1"/>
                </a:solidFill>
              </a:rPr>
              <a:t> só existe dentro do laço for: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bg1"/>
                </a:solidFill>
              </a:rPr>
              <a:t>Verifique!</a:t>
            </a:r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Conceito de abre-e-fecha-chaves: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bg1"/>
                </a:solidFill>
              </a:rPr>
              <a:t>Digite a seguinte linha no seu programa:</a:t>
            </a:r>
          </a:p>
          <a:p>
            <a:pPr lvl="1">
              <a:spcBef>
                <a:spcPts val="600"/>
              </a:spcBef>
            </a:pPr>
            <a:r>
              <a:rPr lang="pt-BR" sz="2000" b="1" dirty="0">
                <a:solidFill>
                  <a:schemeClr val="bg1"/>
                </a:solidFill>
              </a:rPr>
              <a:t> </a:t>
            </a:r>
            <a:r>
              <a:rPr lang="pt-BR" sz="2000" b="1" dirty="0" smtClean="0">
                <a:solidFill>
                  <a:schemeClr val="bg1"/>
                </a:solidFill>
              </a:rPr>
              <a:t>      {</a:t>
            </a:r>
            <a:r>
              <a:rPr lang="pt-BR" sz="2000" b="1" dirty="0" err="1" smtClean="0">
                <a:solidFill>
                  <a:schemeClr val="bg1"/>
                </a:solidFill>
              </a:rPr>
              <a:t>int</a:t>
            </a:r>
            <a:r>
              <a:rPr lang="pt-BR" sz="2000" b="1" dirty="0" smtClean="0">
                <a:solidFill>
                  <a:schemeClr val="bg1"/>
                </a:solidFill>
              </a:rPr>
              <a:t> j = 3;}  j = 5;</a:t>
            </a:r>
          </a:p>
          <a:p>
            <a:pPr marL="742950" lvl="1" indent="-285750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bg1"/>
                </a:solidFill>
              </a:rPr>
              <a:t>Compile e explique o que acontece.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§"/>
            </a:pP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92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[])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short unsigned 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// 16 bits – de 0 a 65535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fat;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//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32 bits – de 0 a 4294967295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register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scanf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", &amp;n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1;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if(n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1) 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n;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1;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--) 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fat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fat *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(“%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hu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", fat);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0;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just"/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115616" y="2750448"/>
            <a:ext cx="2304256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Pergaminho vertical 7"/>
          <p:cNvSpPr/>
          <p:nvPr/>
        </p:nvSpPr>
        <p:spPr>
          <a:xfrm>
            <a:off x="3203848" y="2492896"/>
            <a:ext cx="5523304" cy="3816424"/>
          </a:xfrm>
          <a:prstGeom prst="verticalScrol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Indicar ao compilador para armazenar i nos registradores do processador;</a:t>
            </a:r>
          </a:p>
          <a:p>
            <a:pPr marL="342900" indent="-342900">
              <a:buFont typeface="Wingdings" pitchFamily="2" charset="2"/>
              <a:buChar char="Ø"/>
            </a:pPr>
            <a:endParaRPr lang="pt-BR" sz="2000" b="1" dirty="0" smtClean="0">
              <a:solidFill>
                <a:schemeClr val="bg1"/>
              </a:solidFill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Registrador é uma área de memória interna ao processador que permite a leitura/escrita de dados nela na mesma velocidade do processador.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pt-BR" sz="2000" b="1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pt-BR" sz="2000" b="1" dirty="0" smtClean="0">
                <a:solidFill>
                  <a:schemeClr val="bg1"/>
                </a:solidFill>
              </a:rPr>
              <a:t>Vamos analisar com mais detalhes essa palavra reservada.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43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Recursão: </a:t>
            </a:r>
            <a:r>
              <a:rPr lang="pt-BR" sz="4000" dirty="0" smtClean="0">
                <a:solidFill>
                  <a:schemeClr val="accent6">
                    <a:lumMod val="75000"/>
                  </a:schemeClr>
                </a:solidFill>
              </a:rPr>
              <a:t>fatorial iterativo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1619672" y="1484784"/>
            <a:ext cx="5688632" cy="4104456"/>
            <a:chOff x="1619672" y="1484784"/>
            <a:chExt cx="5688632" cy="4104456"/>
          </a:xfrm>
        </p:grpSpPr>
        <p:grpSp>
          <p:nvGrpSpPr>
            <p:cNvPr id="7" name="Grupo 6"/>
            <p:cNvGrpSpPr/>
            <p:nvPr/>
          </p:nvGrpSpPr>
          <p:grpSpPr>
            <a:xfrm>
              <a:off x="1619672" y="1484784"/>
              <a:ext cx="5688632" cy="4104456"/>
              <a:chOff x="1619672" y="1484784"/>
              <a:chExt cx="5688632" cy="4104456"/>
            </a:xfrm>
          </p:grpSpPr>
          <p:sp>
            <p:nvSpPr>
              <p:cNvPr id="4" name="Retângulo 3"/>
              <p:cNvSpPr/>
              <p:nvPr/>
            </p:nvSpPr>
            <p:spPr>
              <a:xfrm>
                <a:off x="1619672" y="2060848"/>
                <a:ext cx="5688632" cy="3528392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6" name="CaixaDeTexto 5"/>
              <p:cNvSpPr txBox="1"/>
              <p:nvPr/>
            </p:nvSpPr>
            <p:spPr>
              <a:xfrm>
                <a:off x="2771800" y="1484784"/>
                <a:ext cx="338437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800" b="1" dirty="0" err="1" smtClean="0"/>
                  <a:t>Placa-mãe</a:t>
                </a:r>
                <a:endParaRPr lang="pt-BR" b="1" dirty="0"/>
              </a:p>
            </p:txBody>
          </p:sp>
        </p:grpSp>
        <p:sp>
          <p:nvSpPr>
            <p:cNvPr id="9" name="Retângulo 8"/>
            <p:cNvSpPr/>
            <p:nvPr/>
          </p:nvSpPr>
          <p:spPr>
            <a:xfrm>
              <a:off x="1979712" y="2780928"/>
              <a:ext cx="1944216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2123728" y="2276872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CPU</a:t>
              </a:r>
              <a:endParaRPr lang="pt-BR" sz="2000" b="1" dirty="0"/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5148064" y="2772936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4932040" y="2282984"/>
              <a:ext cx="20162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Memória RAM</a:t>
              </a:r>
              <a:endParaRPr lang="pt-BR" sz="2000" b="1" dirty="0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5580112" y="2769880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6048164" y="2780928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6444208" y="2780928"/>
              <a:ext cx="216024" cy="151216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4961344" y="4293096"/>
              <a:ext cx="20162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dirty="0" smtClean="0"/>
                <a:t>  1     2      3     4</a:t>
              </a:r>
            </a:p>
            <a:p>
              <a:r>
                <a:rPr lang="pt-BR" sz="2000" b="1" dirty="0" smtClean="0"/>
                <a:t>          slots</a:t>
              </a:r>
              <a:endParaRPr lang="pt-BR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6680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t" anchorCtr="0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</TotalTime>
  <Words>2613</Words>
  <Application>Microsoft Office PowerPoint</Application>
  <PresentationFormat>Apresentação na tela (4:3)</PresentationFormat>
  <Paragraphs>638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39" baseType="lpstr">
      <vt:lpstr>Tema do Office</vt:lpstr>
      <vt:lpstr>Recursão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</vt:lpstr>
      <vt:lpstr>Recursão: fatorial iterativo para recursivo</vt:lpstr>
      <vt:lpstr>Recursão: fatorial recursivo</vt:lpstr>
      <vt:lpstr>Recursão: fatorial recursivo</vt:lpstr>
      <vt:lpstr>Recursão: fatorial recursivo - execução</vt:lpstr>
      <vt:lpstr>Recursão: fatorial recursivo</vt:lpstr>
      <vt:lpstr>Recursão: fatorial recursivo</vt:lpstr>
      <vt:lpstr>Recursão: fatorial recursivo</vt:lpstr>
      <vt:lpstr>Recursão: fatorial recursivo</vt:lpstr>
      <vt:lpstr>Recursão: fatorial recursivo</vt:lpstr>
      <vt:lpstr>Recursão: fatorial recursivo</vt:lpstr>
      <vt:lpstr>Recursão: fatorial recursivo</vt:lpstr>
      <vt:lpstr>Recursão: fatorial recursivo</vt:lpstr>
      <vt:lpstr>Recursão: fatorial recursivo</vt:lpstr>
      <vt:lpstr>Recursão: fatorial recursivo</vt:lpstr>
      <vt:lpstr>Recursão: fatorial recursivo</vt:lpstr>
      <vt:lpstr>Recursão: fatorial recursivo</vt:lpstr>
      <vt:lpstr>Recursão: fatorial recursivo - final</vt:lpstr>
      <vt:lpstr>Recursão: exercícios para aquecer</vt:lpstr>
      <vt:lpstr>Recursão: exercícios para aquecer</vt:lpstr>
      <vt:lpstr>Recursão: exercícios para fixar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Recursão</dc:title>
  <dc:creator>Ricardo Luís Lachi</dc:creator>
  <cp:lastModifiedBy>Lachi</cp:lastModifiedBy>
  <cp:revision>134</cp:revision>
  <dcterms:created xsi:type="dcterms:W3CDTF">2012-04-23T12:26:20Z</dcterms:created>
  <dcterms:modified xsi:type="dcterms:W3CDTF">2017-06-19T02:38:29Z</dcterms:modified>
</cp:coreProperties>
</file>